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43891200" cy="21945600"/>
  <p:notesSz cx="6858000" cy="9144000"/>
  <p:defaultTextStyle>
    <a:defPPr>
      <a:defRPr lang="en-US"/>
    </a:defPPr>
    <a:lvl1pPr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513554" indent="-1128226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028740" indent="-2259717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543926" indent="-3391209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6064010" indent="-4522700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35115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82138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9161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761842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0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4"/>
    <p:restoredTop sz="94580"/>
  </p:normalViewPr>
  <p:slideViewPr>
    <p:cSldViewPr snapToObjects="1">
      <p:cViewPr>
        <p:scale>
          <a:sx n="34" d="100"/>
          <a:sy n="34" d="100"/>
        </p:scale>
        <p:origin x="-56" y="840"/>
      </p:cViewPr>
      <p:guideLst>
        <p:guide orient="horz" pos="6960"/>
        <p:guide pos="13824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0" y="685800"/>
            <a:ext cx="6858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48697A-DAE3-4F2E-A4DA-9A636100663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06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6"/>
            <a:ext cx="3730752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9" y="2458723"/>
            <a:ext cx="47404017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9" y="2458723"/>
            <a:ext cx="141480543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14102081"/>
            <a:ext cx="3730752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9301487"/>
            <a:ext cx="37307520" cy="4800599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0" y="409896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9" y="873760"/>
            <a:ext cx="14439903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4" y="873766"/>
            <a:ext cx="24536400" cy="1872996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9" y="4592326"/>
            <a:ext cx="14439903" cy="15011401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15361927"/>
            <a:ext cx="26334720" cy="1813561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1960880"/>
            <a:ext cx="2633472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17175488"/>
            <a:ext cx="26334720" cy="2575559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09" y="877957"/>
            <a:ext cx="395007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09" y="5120309"/>
            <a:ext cx="39500783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12/8/19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09" y="20340432"/>
            <a:ext cx="138975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tiff"/><Relationship Id="rId18" Type="http://schemas.microsoft.com/office/2007/relationships/hdphoto" Target="../media/hdphoto2.wdp"/><Relationship Id="rId26" Type="http://schemas.openxmlformats.org/officeDocument/2006/relationships/image" Target="../media/image20.emf"/><Relationship Id="rId39" Type="http://schemas.openxmlformats.org/officeDocument/2006/relationships/image" Target="../media/image33.emf"/><Relationship Id="rId21" Type="http://schemas.openxmlformats.org/officeDocument/2006/relationships/image" Target="../media/image16.png"/><Relationship Id="rId34" Type="http://schemas.openxmlformats.org/officeDocument/2006/relationships/image" Target="../media/image28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29" Type="http://schemas.openxmlformats.org/officeDocument/2006/relationships/image" Target="../media/image23.emf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emf"/><Relationship Id="rId11" Type="http://schemas.openxmlformats.org/officeDocument/2006/relationships/image" Target="../media/image9.tiff"/><Relationship Id="rId24" Type="http://schemas.openxmlformats.org/officeDocument/2006/relationships/image" Target="../media/image18.emf"/><Relationship Id="rId32" Type="http://schemas.openxmlformats.org/officeDocument/2006/relationships/image" Target="../media/image26.emf"/><Relationship Id="rId37" Type="http://schemas.openxmlformats.org/officeDocument/2006/relationships/image" Target="../media/image31.emf"/><Relationship Id="rId40" Type="http://schemas.openxmlformats.org/officeDocument/2006/relationships/image" Target="../media/image34.png"/><Relationship Id="rId5" Type="http://schemas.openxmlformats.org/officeDocument/2006/relationships/image" Target="../media/image3.emf"/><Relationship Id="rId15" Type="http://schemas.openxmlformats.org/officeDocument/2006/relationships/image" Target="../media/image13.png"/><Relationship Id="rId23" Type="http://schemas.openxmlformats.org/officeDocument/2006/relationships/image" Target="../media/image17.emf"/><Relationship Id="rId28" Type="http://schemas.openxmlformats.org/officeDocument/2006/relationships/image" Target="../media/image22.emf"/><Relationship Id="rId36" Type="http://schemas.openxmlformats.org/officeDocument/2006/relationships/image" Target="../media/image30.emf"/><Relationship Id="rId10" Type="http://schemas.openxmlformats.org/officeDocument/2006/relationships/image" Target="../media/image8.tif"/><Relationship Id="rId19" Type="http://schemas.openxmlformats.org/officeDocument/2006/relationships/image" Target="../media/image15.png"/><Relationship Id="rId31" Type="http://schemas.openxmlformats.org/officeDocument/2006/relationships/image" Target="../media/image25.emf"/><Relationship Id="rId4" Type="http://schemas.openxmlformats.org/officeDocument/2006/relationships/image" Target="../media/image2.emf"/><Relationship Id="rId9" Type="http://schemas.openxmlformats.org/officeDocument/2006/relationships/image" Target="../media/image7.tif"/><Relationship Id="rId14" Type="http://schemas.openxmlformats.org/officeDocument/2006/relationships/image" Target="../media/image12.emf"/><Relationship Id="rId22" Type="http://schemas.microsoft.com/office/2007/relationships/hdphoto" Target="../media/hdphoto4.wdp"/><Relationship Id="rId27" Type="http://schemas.openxmlformats.org/officeDocument/2006/relationships/image" Target="../media/image21.emf"/><Relationship Id="rId30" Type="http://schemas.openxmlformats.org/officeDocument/2006/relationships/image" Target="../media/image24.emf"/><Relationship Id="rId35" Type="http://schemas.openxmlformats.org/officeDocument/2006/relationships/image" Target="../media/image29.emf"/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12" Type="http://schemas.openxmlformats.org/officeDocument/2006/relationships/image" Target="../media/image10.tiff"/><Relationship Id="rId17" Type="http://schemas.openxmlformats.org/officeDocument/2006/relationships/image" Target="../media/image14.png"/><Relationship Id="rId25" Type="http://schemas.openxmlformats.org/officeDocument/2006/relationships/image" Target="../media/image19.emf"/><Relationship Id="rId33" Type="http://schemas.openxmlformats.org/officeDocument/2006/relationships/image" Target="../media/image27.emf"/><Relationship Id="rId38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800" b="1" dirty="0">
                <a:latin typeface="Avenir Light" panose="020B0402020203020204" pitchFamily="34" charset="77"/>
                <a:cs typeface="Arial" panose="020B0604020202020204" pitchFamily="34" charset="0"/>
              </a:rPr>
              <a:t>Unsupervised Curricula for Visual Meta-Reinforcement Learning</a:t>
            </a:r>
            <a:br>
              <a:rPr lang="en-US" altLang="en-US" sz="4200" dirty="0">
                <a:latin typeface="Avenir Light" panose="020B0402020203020204" pitchFamily="34" charset="77"/>
                <a:cs typeface="Arial" panose="020B0604020202020204" pitchFamily="34" charset="0"/>
              </a:rPr>
            </a:br>
            <a:r>
              <a:rPr lang="en-US" altLang="en-US" sz="4200" dirty="0">
                <a:latin typeface="Avenir Light" panose="020B0402020203020204" pitchFamily="34" charset="77"/>
                <a:cs typeface="Arial" panose="020B0604020202020204" pitchFamily="34" charset="0"/>
              </a:rPr>
              <a:t>Allan Jabri, Kyle Hsu, Ben </a:t>
            </a:r>
            <a:r>
              <a:rPr lang="en-US" altLang="en-US" sz="4200" dirty="0" err="1">
                <a:latin typeface="Avenir Light" panose="020B0402020203020204" pitchFamily="34" charset="77"/>
                <a:cs typeface="Arial" panose="020B0604020202020204" pitchFamily="34" charset="0"/>
              </a:rPr>
              <a:t>Eysenbach</a:t>
            </a:r>
            <a:r>
              <a:rPr lang="en-US" altLang="en-US" sz="4200" dirty="0">
                <a:latin typeface="Avenir Light" panose="020B0402020203020204" pitchFamily="34" charset="77"/>
                <a:cs typeface="Arial" panose="020B0604020202020204" pitchFamily="34" charset="0"/>
              </a:rPr>
              <a:t>, Abhishek Gupta, Sergey Levine, Chelsea Finn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F5CD3-C350-AF4C-A276-9F840E1A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0" y="10926484"/>
            <a:ext cx="5050887" cy="3272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F37FD3-13D5-CE4A-AAE1-F2C2E5F96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0" y="15377160"/>
            <a:ext cx="3323009" cy="237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61A4D0-B27B-C24A-85D6-E0530D877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9602" y="15377160"/>
            <a:ext cx="3530147" cy="23774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4A0B2E-F4C0-0B41-B3F2-35C85D7BD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882298" y="20095797"/>
            <a:ext cx="2762818" cy="59676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E14ACC-18CC-2641-A22B-6955905E5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0" y="18782459"/>
            <a:ext cx="9144000" cy="24011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65FC4CD-FC16-9B4A-B7EB-5E2A3BD931AD}"/>
              </a:ext>
            </a:extLst>
          </p:cNvPr>
          <p:cNvSpPr txBox="1"/>
          <p:nvPr/>
        </p:nvSpPr>
        <p:spPr>
          <a:xfrm>
            <a:off x="990600" y="3875782"/>
            <a:ext cx="1287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Light" panose="020B0402020203020204" pitchFamily="34" charset="77"/>
              </a:rPr>
              <a:t>Meta-RL provides a framework for transfer between policies for different tasks, but relies on specification of  a task distribution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ACD71-CC94-2E46-89CE-C0572A2C30A6}"/>
              </a:ext>
            </a:extLst>
          </p:cNvPr>
          <p:cNvSpPr txBox="1"/>
          <p:nvPr/>
        </p:nvSpPr>
        <p:spPr>
          <a:xfrm>
            <a:off x="14173200" y="3886200"/>
            <a:ext cx="15672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venir Light" panose="020B0402020203020204" pitchFamily="34" charset="77"/>
              </a:rPr>
              <a:t>Main Idea</a:t>
            </a:r>
            <a:r>
              <a:rPr lang="en-US" sz="3600" dirty="0">
                <a:latin typeface="Avenir Light" panose="020B0402020203020204" pitchFamily="34" charset="77"/>
              </a:rPr>
              <a:t>: Jointly discover and meta-learn tasks by alternating between task acquisition and meta-reinforcement learning of updated task distribution.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1FBF33-0F40-414E-B6A3-45F14F662211}"/>
              </a:ext>
            </a:extLst>
          </p:cNvPr>
          <p:cNvSpPr txBox="1"/>
          <p:nvPr/>
        </p:nvSpPr>
        <p:spPr>
          <a:xfrm>
            <a:off x="30708600" y="3102114"/>
            <a:ext cx="12234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venir Light" panose="020B0402020203020204" pitchFamily="34" charset="77"/>
              </a:rPr>
              <a:t>Experiments</a:t>
            </a:r>
            <a:endParaRPr lang="en-US" sz="4000" dirty="0">
              <a:latin typeface="Avenir Light" panose="020B0402020203020204" pitchFamily="34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46B9BF-BE12-9640-B034-EAC584A08C12}"/>
              </a:ext>
            </a:extLst>
          </p:cNvPr>
          <p:cNvSpPr txBox="1"/>
          <p:nvPr/>
        </p:nvSpPr>
        <p:spPr>
          <a:xfrm>
            <a:off x="30784800" y="4637782"/>
            <a:ext cx="12424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Light" panose="020B0402020203020204" pitchFamily="34" charset="77"/>
              </a:rPr>
              <a:t>Direct Transfer: </a:t>
            </a:r>
            <a:r>
              <a:rPr lang="en-US" sz="2800" dirty="0">
                <a:latin typeface="Avenir Light" panose="020B0402020203020204" pitchFamily="34" charset="77"/>
              </a:rPr>
              <a:t>Apply policy to </a:t>
            </a:r>
            <a:r>
              <a:rPr lang="en-US" sz="2800" dirty="0" err="1">
                <a:latin typeface="Avenir Light" panose="020B0402020203020204" pitchFamily="34" charset="77"/>
              </a:rPr>
              <a:t>tesk</a:t>
            </a:r>
            <a:r>
              <a:rPr lang="en-US" sz="2800" dirty="0">
                <a:latin typeface="Avenir Light" panose="020B0402020203020204" pitchFamily="34" charset="77"/>
              </a:rPr>
              <a:t> tasks without finetuning</a:t>
            </a:r>
          </a:p>
          <a:p>
            <a:r>
              <a:rPr lang="en-US" sz="2800" b="1" dirty="0">
                <a:latin typeface="Avenir Light" panose="020B0402020203020204" pitchFamily="34" charset="77"/>
              </a:rPr>
              <a:t>Finetuning</a:t>
            </a:r>
            <a:r>
              <a:rPr lang="en-US" sz="2800" dirty="0">
                <a:latin typeface="Avenir Light" panose="020B0402020203020204" pitchFamily="34" charset="77"/>
              </a:rPr>
              <a:t>: Update parameters of policy to specific test tasks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4C1BBF-618D-4441-BAF3-D8547900F656}"/>
              </a:ext>
            </a:extLst>
          </p:cNvPr>
          <p:cNvSpPr txBox="1"/>
          <p:nvPr/>
        </p:nvSpPr>
        <p:spPr>
          <a:xfrm>
            <a:off x="30784800" y="14628632"/>
            <a:ext cx="10513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Light" panose="020B0402020203020204" pitchFamily="34" charset="77"/>
              </a:rPr>
              <a:t>Meta-Pretraining: </a:t>
            </a:r>
            <a:r>
              <a:rPr lang="en-US" sz="2800" dirty="0">
                <a:latin typeface="Avenir Light" panose="020B0402020203020204" pitchFamily="34" charset="77"/>
              </a:rPr>
              <a:t>Accelerated Supervised Meta-RL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C3CD94D-8AFA-A24C-9F5F-3894E4A11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7800" y="15410094"/>
            <a:ext cx="9326880" cy="303030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DF3A16A-0FF1-7746-B8F7-64DCA204A118}"/>
              </a:ext>
            </a:extLst>
          </p:cNvPr>
          <p:cNvSpPr txBox="1"/>
          <p:nvPr/>
        </p:nvSpPr>
        <p:spPr>
          <a:xfrm>
            <a:off x="914400" y="11571982"/>
            <a:ext cx="1318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en-US" sz="3200" dirty="0">
                <a:latin typeface="Avenir Light" panose="020B0402020203020204" pitchFamily="34" charset="77"/>
              </a:rPr>
              <a:t>Task acquisition with high-dimensional observations, i.e. </a:t>
            </a:r>
            <a:r>
              <a:rPr lang="en-US" sz="3200" b="1" dirty="0">
                <a:solidFill>
                  <a:schemeClr val="accent1"/>
                </a:solidFill>
                <a:latin typeface="Avenir Light" panose="020B0402020203020204" pitchFamily="34" charset="77"/>
              </a:rPr>
              <a:t>pixels</a:t>
            </a:r>
            <a:r>
              <a:rPr lang="en-US" sz="3200" b="1" dirty="0">
                <a:latin typeface="Avenir Light" panose="020B0402020203020204" pitchFamily="34" charset="77"/>
              </a:rPr>
              <a:t>.</a:t>
            </a:r>
          </a:p>
          <a:p>
            <a:pPr marL="514350" indent="-514350">
              <a:buFontTx/>
              <a:buAutoNum type="arabicPeriod"/>
            </a:pPr>
            <a:r>
              <a:rPr lang="en-US" sz="3200" dirty="0">
                <a:latin typeface="Avenir Light" panose="020B0402020203020204" pitchFamily="34" charset="77"/>
              </a:rPr>
              <a:t>Adaptation of task distribution and meta-learner, i.e. </a:t>
            </a:r>
            <a:r>
              <a:rPr lang="en-US" sz="3200" b="1" dirty="0">
                <a:solidFill>
                  <a:schemeClr val="accent1"/>
                </a:solidFill>
                <a:latin typeface="Avenir Light" panose="020B0402020203020204" pitchFamily="34" charset="77"/>
              </a:rPr>
              <a:t>curriculum</a:t>
            </a:r>
            <a:r>
              <a:rPr lang="en-US" sz="3200" b="1" dirty="0">
                <a:latin typeface="Avenir Light" panose="020B0402020203020204" pitchFamily="34" charset="77"/>
              </a:rPr>
              <a:t>.</a:t>
            </a:r>
          </a:p>
        </p:txBody>
      </p:sp>
      <p:pic>
        <p:nvPicPr>
          <p:cNvPr id="51" name="pasted-image.tiff" descr="pasted-image.tiff">
            <a:extLst>
              <a:ext uri="{FF2B5EF4-FFF2-40B4-BE49-F238E27FC236}">
                <a16:creationId xmlns:a16="http://schemas.microsoft.com/office/drawing/2014/main" id="{8EC3F4B3-77E0-274B-9ADC-7C31FA4C67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5430" y="533689"/>
            <a:ext cx="3140969" cy="167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pasted-image.tiff" descr="pasted-image.tiff">
            <a:extLst>
              <a:ext uri="{FF2B5EF4-FFF2-40B4-BE49-F238E27FC236}">
                <a16:creationId xmlns:a16="http://schemas.microsoft.com/office/drawing/2014/main" id="{D1D40AD9-3464-A74A-B0C6-595D10C838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16942" y="821634"/>
            <a:ext cx="3634733" cy="891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886C0F-C19F-1D4F-AA77-9C6043E9C9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32501" y="544435"/>
            <a:ext cx="3872269" cy="121008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D8381C-5BC1-564F-87F2-8B3770EA97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35601" y="708531"/>
            <a:ext cx="2489200" cy="889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BAFC3D-4445-AB48-95A2-EA4208ED2D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8836" y="169003"/>
            <a:ext cx="1866868" cy="186686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22521BA-9AA3-2C4D-AC83-67F77E39F86D}"/>
              </a:ext>
            </a:extLst>
          </p:cNvPr>
          <p:cNvSpPr txBox="1"/>
          <p:nvPr/>
        </p:nvSpPr>
        <p:spPr>
          <a:xfrm>
            <a:off x="30480000" y="19501152"/>
            <a:ext cx="12877800" cy="168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endParaRPr lang="en-US" sz="3600" dirty="0">
              <a:latin typeface="Avenir Light" panose="020B0402020203020204" pitchFamily="34" charset="7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sz="3600" dirty="0">
              <a:latin typeface="Avenir Light" panose="020B0402020203020204" pitchFamily="34" charset="7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C8FB6D-06A1-2647-98D4-ED97A758915B}"/>
              </a:ext>
            </a:extLst>
          </p:cNvPr>
          <p:cNvSpPr/>
          <p:nvPr/>
        </p:nvSpPr>
        <p:spPr>
          <a:xfrm>
            <a:off x="21307266" y="14401800"/>
            <a:ext cx="7343934" cy="682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venir Light" panose="020B0402020203020204" pitchFamily="34" charset="77"/>
              </a:rPr>
              <a:t>Visualization of Discovered Task Distributions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7415C3B-0C34-3F48-AE13-38249C9F7A4A}"/>
              </a:ext>
            </a:extLst>
          </p:cNvPr>
          <p:cNvSpPr/>
          <p:nvPr/>
        </p:nvSpPr>
        <p:spPr>
          <a:xfrm>
            <a:off x="5361853" y="13389766"/>
            <a:ext cx="2943947" cy="935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Avenir Light" panose="020B0402020203020204" pitchFamily="34" charset="77"/>
              </a:rPr>
              <a:t>Formulation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7864A0-D4D2-064F-B4E3-0FE56B859A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17575" y="6285333"/>
            <a:ext cx="9569625" cy="3845385"/>
          </a:xfrm>
          <a:prstGeom prst="rect">
            <a:avLst/>
          </a:prstGeom>
        </p:spPr>
      </p:pic>
      <p:sp>
        <p:nvSpPr>
          <p:cNvPr id="55" name="Rectangle 10">
            <a:extLst>
              <a:ext uri="{FF2B5EF4-FFF2-40B4-BE49-F238E27FC236}">
                <a16:creationId xmlns:a16="http://schemas.microsoft.com/office/drawing/2014/main" id="{CD4A91AA-4A60-F348-9A9A-37EFC9407E77}"/>
              </a:ext>
            </a:extLst>
          </p:cNvPr>
          <p:cNvSpPr/>
          <p:nvPr/>
        </p:nvSpPr>
        <p:spPr>
          <a:xfrm>
            <a:off x="680678" y="2856433"/>
            <a:ext cx="12877800" cy="733053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A0836C-53F5-6048-9F23-C7EB25D8ACAF}"/>
              </a:ext>
            </a:extLst>
          </p:cNvPr>
          <p:cNvSpPr/>
          <p:nvPr/>
        </p:nvSpPr>
        <p:spPr>
          <a:xfrm>
            <a:off x="5564256" y="3048000"/>
            <a:ext cx="26302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venir Light" panose="020B0402020203020204" pitchFamily="34" charset="77"/>
              </a:rPr>
              <a:t>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E19679-C68A-DF4A-B092-FBA058906ACB}"/>
              </a:ext>
            </a:extLst>
          </p:cNvPr>
          <p:cNvSpPr/>
          <p:nvPr/>
        </p:nvSpPr>
        <p:spPr>
          <a:xfrm>
            <a:off x="1676400" y="5105400"/>
            <a:ext cx="1188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venir Light" panose="020B0402020203020204" pitchFamily="34" charset="77"/>
              </a:rPr>
              <a:t>Can </a:t>
            </a:r>
            <a:r>
              <a:rPr lang="en-US" sz="3200" b="1" dirty="0">
                <a:solidFill>
                  <a:schemeClr val="accent1"/>
                </a:solidFill>
                <a:latin typeface="Avenir Light" panose="020B0402020203020204" pitchFamily="34" charset="77"/>
              </a:rPr>
              <a:t>useful</a:t>
            </a:r>
            <a:r>
              <a:rPr lang="en-US" sz="3200" dirty="0">
                <a:latin typeface="Avenir Light" panose="020B0402020203020204" pitchFamily="34" charset="77"/>
              </a:rPr>
              <a:t> meta-RL strategies be acquired by </a:t>
            </a:r>
            <a:r>
              <a:rPr lang="en-US" sz="3200" b="1" dirty="0">
                <a:solidFill>
                  <a:schemeClr val="accent1"/>
                </a:solidFill>
                <a:latin typeface="Avenir Light" panose="020B0402020203020204" pitchFamily="34" charset="77"/>
              </a:rPr>
              <a:t>pretraining</a:t>
            </a:r>
            <a:r>
              <a:rPr lang="en-US" sz="3200" dirty="0">
                <a:latin typeface="Avenir Light" panose="020B0402020203020204" pitchFamily="34" charset="77"/>
              </a:rPr>
              <a:t> with task distribution formed through </a:t>
            </a:r>
            <a:r>
              <a:rPr lang="en-US" sz="3200" b="1" dirty="0">
                <a:solidFill>
                  <a:schemeClr val="accent1"/>
                </a:solidFill>
                <a:latin typeface="Avenir Light" panose="020B0402020203020204" pitchFamily="34" charset="77"/>
              </a:rPr>
              <a:t>unsupervised interaction</a:t>
            </a:r>
            <a:r>
              <a:rPr lang="en-US" sz="3200" dirty="0">
                <a:latin typeface="Avenir Light" panose="020B0402020203020204" pitchFamily="34" charset="77"/>
              </a:rPr>
              <a:t>?</a:t>
            </a:r>
          </a:p>
        </p:txBody>
      </p:sp>
      <p:sp>
        <p:nvSpPr>
          <p:cNvPr id="56" name="Rectangle 10">
            <a:extLst>
              <a:ext uri="{FF2B5EF4-FFF2-40B4-BE49-F238E27FC236}">
                <a16:creationId xmlns:a16="http://schemas.microsoft.com/office/drawing/2014/main" id="{632AC758-F4A4-624C-99C6-4E0A5EEE7A86}"/>
              </a:ext>
            </a:extLst>
          </p:cNvPr>
          <p:cNvSpPr/>
          <p:nvPr/>
        </p:nvSpPr>
        <p:spPr>
          <a:xfrm>
            <a:off x="680678" y="10529499"/>
            <a:ext cx="12906837" cy="248864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7F61A3-11C3-2449-8ABD-37D6FF1AF9E8}"/>
              </a:ext>
            </a:extLst>
          </p:cNvPr>
          <p:cNvSpPr/>
          <p:nvPr/>
        </p:nvSpPr>
        <p:spPr>
          <a:xfrm>
            <a:off x="5025903" y="10722114"/>
            <a:ext cx="37069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venir Light" panose="020B0402020203020204" pitchFamily="34" charset="77"/>
              </a:rPr>
              <a:t>Key Challenges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3811C5-DC7B-FF44-9C36-64BF21519346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584441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10">
            <a:extLst>
              <a:ext uri="{FF2B5EF4-FFF2-40B4-BE49-F238E27FC236}">
                <a16:creationId xmlns:a16="http://schemas.microsoft.com/office/drawing/2014/main" id="{A6E3D53F-8949-664A-A6E9-0C0FC2D08339}"/>
              </a:ext>
            </a:extLst>
          </p:cNvPr>
          <p:cNvSpPr/>
          <p:nvPr/>
        </p:nvSpPr>
        <p:spPr>
          <a:xfrm>
            <a:off x="13969760" y="2856432"/>
            <a:ext cx="16053042" cy="977713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10">
            <a:extLst>
              <a:ext uri="{FF2B5EF4-FFF2-40B4-BE49-F238E27FC236}">
                <a16:creationId xmlns:a16="http://schemas.microsoft.com/office/drawing/2014/main" id="{8202E50B-D0B6-C547-832D-23F477B872D7}"/>
              </a:ext>
            </a:extLst>
          </p:cNvPr>
          <p:cNvSpPr/>
          <p:nvPr/>
        </p:nvSpPr>
        <p:spPr>
          <a:xfrm>
            <a:off x="680678" y="13394131"/>
            <a:ext cx="12906837" cy="801777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10">
            <a:extLst>
              <a:ext uri="{FF2B5EF4-FFF2-40B4-BE49-F238E27FC236}">
                <a16:creationId xmlns:a16="http://schemas.microsoft.com/office/drawing/2014/main" id="{4336F6E6-0341-8141-A8B2-3093417465C7}"/>
              </a:ext>
            </a:extLst>
          </p:cNvPr>
          <p:cNvSpPr/>
          <p:nvPr/>
        </p:nvSpPr>
        <p:spPr>
          <a:xfrm>
            <a:off x="30428962" y="2849411"/>
            <a:ext cx="12877800" cy="151528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138629-45E8-8447-927B-72C99CBC87C1}"/>
              </a:ext>
            </a:extLst>
          </p:cNvPr>
          <p:cNvSpPr/>
          <p:nvPr/>
        </p:nvSpPr>
        <p:spPr>
          <a:xfrm>
            <a:off x="30797968" y="3879043"/>
            <a:ext cx="219456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latin typeface="Avenir Light" panose="020B0402020203020204" pitchFamily="34" charset="77"/>
              </a:rPr>
              <a:t>Do acquired meta-RL strategies transfer to test task distributions?</a:t>
            </a:r>
            <a:endParaRPr lang="en-US" sz="3200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C85233E-6971-5C48-8F15-AAD798D2221E}"/>
              </a:ext>
            </a:extLst>
          </p:cNvPr>
          <p:cNvGrpSpPr>
            <a:grpSpLocks noChangeAspect="1"/>
          </p:cNvGrpSpPr>
          <p:nvPr/>
        </p:nvGrpSpPr>
        <p:grpSpPr>
          <a:xfrm>
            <a:off x="14310748" y="5296711"/>
            <a:ext cx="15401533" cy="3072765"/>
            <a:chOff x="-1392888" y="2016227"/>
            <a:chExt cx="15401533" cy="3072765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BF24295-93EC-AD4C-ACF8-82FDD3C0ACC7}"/>
                </a:ext>
              </a:extLst>
            </p:cNvPr>
            <p:cNvCxnSpPr/>
            <p:nvPr/>
          </p:nvCxnSpPr>
          <p:spPr>
            <a:xfrm>
              <a:off x="3507671" y="2872483"/>
              <a:ext cx="963134" cy="66427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3C7D08A-7515-DC48-943A-FE04E368C856}"/>
                </a:ext>
              </a:extLst>
            </p:cNvPr>
            <p:cNvCxnSpPr/>
            <p:nvPr/>
          </p:nvCxnSpPr>
          <p:spPr>
            <a:xfrm flipV="1">
              <a:off x="4197983" y="3536762"/>
              <a:ext cx="272822" cy="1209752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3A036A5-625F-EC46-9926-2AFF764521CD}"/>
                </a:ext>
              </a:extLst>
            </p:cNvPr>
            <p:cNvCxnSpPr/>
            <p:nvPr/>
          </p:nvCxnSpPr>
          <p:spPr>
            <a:xfrm flipV="1">
              <a:off x="4470805" y="2445528"/>
              <a:ext cx="712746" cy="1091234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E71CD67B-3F59-A34A-9274-3D8369F11280}"/>
                </a:ext>
              </a:extLst>
            </p:cNvPr>
            <p:cNvGrpSpPr/>
            <p:nvPr/>
          </p:nvGrpSpPr>
          <p:grpSpPr>
            <a:xfrm rot="366048">
              <a:off x="4032415" y="2476840"/>
              <a:ext cx="408878" cy="913936"/>
              <a:chOff x="3177962" y="1959254"/>
              <a:chExt cx="346589" cy="774705"/>
            </a:xfrm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80CC1EDB-680F-7A45-9976-B0A9EACA320B}"/>
                  </a:ext>
                </a:extLst>
              </p:cNvPr>
              <p:cNvSpPr/>
              <p:nvPr/>
            </p:nvSpPr>
            <p:spPr>
              <a:xfrm rot="13935592">
                <a:off x="2963904" y="2173312"/>
                <a:ext cx="774705" cy="346589"/>
              </a:xfrm>
              <a:prstGeom prst="ellipse">
                <a:avLst/>
              </a:prstGeom>
              <a:solidFill>
                <a:srgbClr val="B39D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8B69204D-CD61-AE4B-8668-8759492EC757}"/>
                  </a:ext>
                </a:extLst>
              </p:cNvPr>
              <p:cNvSpPr/>
              <p:nvPr/>
            </p:nvSpPr>
            <p:spPr>
              <a:xfrm rot="13935592">
                <a:off x="3030226" y="2232842"/>
                <a:ext cx="637425" cy="21030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8609C8D6-4455-5046-B211-5F1D42DFE5BC}"/>
                  </a:ext>
                </a:extLst>
              </p:cNvPr>
              <p:cNvSpPr/>
              <p:nvPr/>
            </p:nvSpPr>
            <p:spPr>
              <a:xfrm rot="13935592">
                <a:off x="3162022" y="2289356"/>
                <a:ext cx="375807" cy="99412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2A0A3CD-1498-5641-8EDD-316DA44E3B12}"/>
                </a:ext>
              </a:extLst>
            </p:cNvPr>
            <p:cNvSpPr/>
            <p:nvPr/>
          </p:nvSpPr>
          <p:spPr>
            <a:xfrm rot="19168975">
              <a:off x="4546404" y="2941204"/>
              <a:ext cx="1152355" cy="333285"/>
            </a:xfrm>
            <a:prstGeom prst="ellipse">
              <a:avLst/>
            </a:prstGeom>
            <a:solidFill>
              <a:srgbClr val="1D667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D80F8450-E261-0B40-896D-9665AA8FA67E}"/>
                </a:ext>
              </a:extLst>
            </p:cNvPr>
            <p:cNvSpPr/>
            <p:nvPr/>
          </p:nvSpPr>
          <p:spPr>
            <a:xfrm rot="19168975">
              <a:off x="4661194" y="3003874"/>
              <a:ext cx="948155" cy="202231"/>
            </a:xfrm>
            <a:prstGeom prst="ellipse">
              <a:avLst/>
            </a:prstGeom>
            <a:solidFill>
              <a:srgbClr val="1D667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2FC9863-220D-2741-8922-BA91BD685287}"/>
                </a:ext>
              </a:extLst>
            </p:cNvPr>
            <p:cNvSpPr/>
            <p:nvPr/>
          </p:nvSpPr>
          <p:spPr>
            <a:xfrm rot="19168975">
              <a:off x="4854227" y="3058217"/>
              <a:ext cx="559005" cy="95596"/>
            </a:xfrm>
            <a:prstGeom prst="ellipse">
              <a:avLst/>
            </a:prstGeom>
            <a:solidFill>
              <a:srgbClr val="1666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387FBB06-11CD-224F-8357-D6A08AEB89B7}"/>
                </a:ext>
              </a:extLst>
            </p:cNvPr>
            <p:cNvGrpSpPr/>
            <p:nvPr/>
          </p:nvGrpSpPr>
          <p:grpSpPr>
            <a:xfrm rot="20534258">
              <a:off x="4931323" y="3522108"/>
              <a:ext cx="797043" cy="601081"/>
              <a:chOff x="3992812" y="2822545"/>
              <a:chExt cx="675620" cy="509511"/>
            </a:xfrm>
          </p:grpSpPr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16275FC8-55F7-1D4A-AC37-C13AC65D3604}"/>
                  </a:ext>
                </a:extLst>
              </p:cNvPr>
              <p:cNvSpPr/>
              <p:nvPr/>
            </p:nvSpPr>
            <p:spPr>
              <a:xfrm rot="13140339">
                <a:off x="3992812" y="2822545"/>
                <a:ext cx="675620" cy="509511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1CA9B1E1-C144-1143-A667-EA070EC12106}"/>
                  </a:ext>
                </a:extLst>
              </p:cNvPr>
              <p:cNvSpPr/>
              <p:nvPr/>
            </p:nvSpPr>
            <p:spPr>
              <a:xfrm rot="13140339">
                <a:off x="4047686" y="2916071"/>
                <a:ext cx="555898" cy="309163"/>
              </a:xfrm>
              <a:prstGeom prst="ellipse">
                <a:avLst/>
              </a:prstGeom>
              <a:solidFill>
                <a:srgbClr val="5E73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005E4CA1-4D86-B346-9EEB-74E79D00FBB5}"/>
                  </a:ext>
                </a:extLst>
              </p:cNvPr>
              <p:cNvSpPr/>
              <p:nvPr/>
            </p:nvSpPr>
            <p:spPr>
              <a:xfrm rot="13140339">
                <a:off x="4163368" y="2998170"/>
                <a:ext cx="327741" cy="146143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CA3C1641-305F-CE45-8B26-B7673B0B7772}"/>
                </a:ext>
              </a:extLst>
            </p:cNvPr>
            <p:cNvSpPr/>
            <p:nvPr/>
          </p:nvSpPr>
          <p:spPr>
            <a:xfrm rot="16456228">
              <a:off x="4113666" y="4002834"/>
              <a:ext cx="970085" cy="2648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9BCD10D-C373-3846-BB9E-7796EE416B21}"/>
                </a:ext>
              </a:extLst>
            </p:cNvPr>
            <p:cNvSpPr/>
            <p:nvPr/>
          </p:nvSpPr>
          <p:spPr>
            <a:xfrm rot="16456228">
              <a:off x="4205405" y="4045690"/>
              <a:ext cx="798183" cy="16071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110D974-BD16-E748-B067-76F5CF40022E}"/>
                </a:ext>
              </a:extLst>
            </p:cNvPr>
            <p:cNvSpPr/>
            <p:nvPr/>
          </p:nvSpPr>
          <p:spPr>
            <a:xfrm rot="16456228">
              <a:off x="4368883" y="4089567"/>
              <a:ext cx="470586" cy="7596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F71565C1-6D6A-BD49-B12E-27643B521AF0}"/>
                </a:ext>
              </a:extLst>
            </p:cNvPr>
            <p:cNvSpPr/>
            <p:nvPr/>
          </p:nvSpPr>
          <p:spPr>
            <a:xfrm rot="20613508">
              <a:off x="3567839" y="3388223"/>
              <a:ext cx="772533" cy="69845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43C09C1-94E5-5B4E-8DD1-A52EE523AF64}"/>
                </a:ext>
              </a:extLst>
            </p:cNvPr>
            <p:cNvSpPr/>
            <p:nvPr/>
          </p:nvSpPr>
          <p:spPr>
            <a:xfrm rot="20613508">
              <a:off x="3690565" y="3525541"/>
              <a:ext cx="535430" cy="42380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DAF659A-0F7C-5A44-B43A-57C199BAD92B}"/>
                </a:ext>
              </a:extLst>
            </p:cNvPr>
            <p:cNvSpPr/>
            <p:nvPr/>
          </p:nvSpPr>
          <p:spPr>
            <a:xfrm rot="20613508">
              <a:off x="3794661" y="3635534"/>
              <a:ext cx="320007" cy="2003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29B3027-26C4-2042-BEE6-52F87B69BEC1}"/>
                </a:ext>
              </a:extLst>
            </p:cNvPr>
            <p:cNvSpPr txBox="1"/>
            <p:nvPr/>
          </p:nvSpPr>
          <p:spPr>
            <a:xfrm>
              <a:off x="-463636" y="4087395"/>
              <a:ext cx="34425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venir Book" charset="0"/>
                  <a:ea typeface="Avenir Book" charset="0"/>
                  <a:cs typeface="Avenir Book" charset="0"/>
                </a:rPr>
                <a:t>Update task scaffold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78DACE7-879D-F546-8CDB-30DEB6DAA0DC}"/>
                </a:ext>
              </a:extLst>
            </p:cNvPr>
            <p:cNvSpPr txBox="1"/>
            <p:nvPr/>
          </p:nvSpPr>
          <p:spPr>
            <a:xfrm>
              <a:off x="8987959" y="3541776"/>
              <a:ext cx="3442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Avenir Book" charset="0"/>
                  <a:ea typeface="Avenir Book" charset="0"/>
                  <a:cs typeface="Avenir Book" charset="0"/>
                </a:rPr>
                <a:t>Meta-Train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6101DDB-68F7-3046-8C8D-F2EABE0C528D}"/>
                </a:ext>
              </a:extLst>
            </p:cNvPr>
            <p:cNvSpPr txBox="1"/>
            <p:nvPr/>
          </p:nvSpPr>
          <p:spPr>
            <a:xfrm>
              <a:off x="-20012" y="3541776"/>
              <a:ext cx="3442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Avenir Book" charset="0"/>
                  <a:ea typeface="Avenir Book" charset="0"/>
                  <a:cs typeface="Avenir Book" charset="0"/>
                </a:rPr>
                <a:t>Organize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22E2B9C-0194-6C49-A57D-6A28C2EC9234}"/>
                </a:ext>
              </a:extLst>
            </p:cNvPr>
            <p:cNvSpPr txBox="1"/>
            <p:nvPr/>
          </p:nvSpPr>
          <p:spPr>
            <a:xfrm>
              <a:off x="8597099" y="4087395"/>
              <a:ext cx="3664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venir Book" charset="0"/>
                  <a:ea typeface="Avenir Book" charset="0"/>
                  <a:cs typeface="Avenir Book" charset="0"/>
                </a:rPr>
                <a:t>Update policy</a:t>
              </a:r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7CE4BF02-9456-A146-BA91-F3394ADC1D33}"/>
                </a:ext>
              </a:extLst>
            </p:cNvPr>
            <p:cNvSpPr/>
            <p:nvPr/>
          </p:nvSpPr>
          <p:spPr>
            <a:xfrm rot="10800000" flipH="1">
              <a:off x="5664933" y="3205135"/>
              <a:ext cx="1316058" cy="1348422"/>
            </a:xfrm>
            <a:prstGeom prst="arc">
              <a:avLst>
                <a:gd name="adj1" fmla="val 13513159"/>
                <a:gd name="adj2" fmla="val 19023173"/>
              </a:avLst>
            </a:prstGeom>
            <a:ln w="38100">
              <a:solidFill>
                <a:schemeClr val="tx1"/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5EE7BCA-F0E7-7C42-94A9-B36908DE7777}"/>
                </a:ext>
              </a:extLst>
            </p:cNvPr>
            <p:cNvCxnSpPr>
              <a:cxnSpLocks/>
            </p:cNvCxnSpPr>
            <p:nvPr/>
          </p:nvCxnSpPr>
          <p:spPr>
            <a:xfrm>
              <a:off x="4470046" y="3540580"/>
              <a:ext cx="315023" cy="4384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5FFD58-6713-9645-A267-25E70751CCB6}"/>
                </a:ext>
              </a:extLst>
            </p:cNvPr>
            <p:cNvCxnSpPr/>
            <p:nvPr/>
          </p:nvCxnSpPr>
          <p:spPr>
            <a:xfrm flipV="1">
              <a:off x="4772140" y="2980819"/>
              <a:ext cx="1163211" cy="61065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305F661-2DCF-294B-8C1B-9EC3840977DC}"/>
                </a:ext>
              </a:extLst>
            </p:cNvPr>
            <p:cNvCxnSpPr/>
            <p:nvPr/>
          </p:nvCxnSpPr>
          <p:spPr>
            <a:xfrm flipH="1" flipV="1">
              <a:off x="4777197" y="3584427"/>
              <a:ext cx="431012" cy="1261223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B0DE59C4-F83F-0248-8ECC-B5738D3E4DA8}"/>
                </a:ext>
              </a:extLst>
            </p:cNvPr>
            <p:cNvCxnSpPr/>
            <p:nvPr/>
          </p:nvCxnSpPr>
          <p:spPr>
            <a:xfrm>
              <a:off x="6690013" y="2873469"/>
              <a:ext cx="963134" cy="66427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2B87E26C-E528-5747-9A63-B2ECAA86E577}"/>
                </a:ext>
              </a:extLst>
            </p:cNvPr>
            <p:cNvCxnSpPr/>
            <p:nvPr/>
          </p:nvCxnSpPr>
          <p:spPr>
            <a:xfrm flipV="1">
              <a:off x="7380325" y="3537748"/>
              <a:ext cx="272822" cy="1209752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6B1F47E-5523-4049-9365-EE13F1788928}"/>
                </a:ext>
              </a:extLst>
            </p:cNvPr>
            <p:cNvCxnSpPr/>
            <p:nvPr/>
          </p:nvCxnSpPr>
          <p:spPr>
            <a:xfrm flipV="1">
              <a:off x="7653147" y="2446514"/>
              <a:ext cx="712746" cy="1091234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1E0AD48-4D9C-4446-9857-92A9ACC4A884}"/>
                </a:ext>
              </a:extLst>
            </p:cNvPr>
            <p:cNvSpPr/>
            <p:nvPr/>
          </p:nvSpPr>
          <p:spPr>
            <a:xfrm rot="14301640">
              <a:off x="6962228" y="2730355"/>
              <a:ext cx="913936" cy="4088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36DBD5D-ED30-3540-8B84-6178E3FCED93}"/>
                </a:ext>
              </a:extLst>
            </p:cNvPr>
            <p:cNvSpPr/>
            <p:nvPr/>
          </p:nvSpPr>
          <p:spPr>
            <a:xfrm rot="14301640">
              <a:off x="7041565" y="2800350"/>
              <a:ext cx="751984" cy="2481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64DBF39-484E-E248-B714-058F0783D19E}"/>
                </a:ext>
              </a:extLst>
            </p:cNvPr>
            <p:cNvSpPr/>
            <p:nvPr/>
          </p:nvSpPr>
          <p:spPr>
            <a:xfrm rot="14301640">
              <a:off x="7196907" y="2867138"/>
              <a:ext cx="443348" cy="11727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989B2A2B-BD31-474A-BDC2-3EBB0349247E}"/>
                </a:ext>
              </a:extLst>
            </p:cNvPr>
            <p:cNvSpPr/>
            <p:nvPr/>
          </p:nvSpPr>
          <p:spPr>
            <a:xfrm rot="19168975">
              <a:off x="7728746" y="2942190"/>
              <a:ext cx="1152355" cy="3332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358A36D-2DC3-8845-9BE6-AD9C7E791D7E}"/>
                </a:ext>
              </a:extLst>
            </p:cNvPr>
            <p:cNvSpPr/>
            <p:nvPr/>
          </p:nvSpPr>
          <p:spPr>
            <a:xfrm rot="19168975">
              <a:off x="7843536" y="3004861"/>
              <a:ext cx="948155" cy="20223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A7073164-31BD-B04B-873A-4A129CBDFE66}"/>
                </a:ext>
              </a:extLst>
            </p:cNvPr>
            <p:cNvSpPr/>
            <p:nvPr/>
          </p:nvSpPr>
          <p:spPr>
            <a:xfrm rot="19168975">
              <a:off x="8036569" y="3059203"/>
              <a:ext cx="559005" cy="9559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432210-204B-044F-BFEE-A71046E3323C}"/>
                </a:ext>
              </a:extLst>
            </p:cNvPr>
            <p:cNvSpPr/>
            <p:nvPr/>
          </p:nvSpPr>
          <p:spPr>
            <a:xfrm rot="12074597">
              <a:off x="8132439" y="3609287"/>
              <a:ext cx="655804" cy="364726"/>
            </a:xfrm>
            <a:prstGeom prst="ellipse">
              <a:avLst/>
            </a:prstGeom>
            <a:solidFill>
              <a:srgbClr val="2E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13775013-38FB-D34E-9581-3746FF01EC3C}"/>
                </a:ext>
              </a:extLst>
            </p:cNvPr>
            <p:cNvSpPr/>
            <p:nvPr/>
          </p:nvSpPr>
          <p:spPr>
            <a:xfrm rot="12074597">
              <a:off x="8269033" y="3705531"/>
              <a:ext cx="386643" cy="172408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DD267DA3-B87C-BA43-90B4-CF6F8CF3206C}"/>
                </a:ext>
              </a:extLst>
            </p:cNvPr>
            <p:cNvSpPr/>
            <p:nvPr/>
          </p:nvSpPr>
          <p:spPr>
            <a:xfrm rot="16456228">
              <a:off x="7296009" y="4003821"/>
              <a:ext cx="970085" cy="2648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8C4CA54-3EBA-3147-8AE5-E6B06A2E8751}"/>
                </a:ext>
              </a:extLst>
            </p:cNvPr>
            <p:cNvSpPr/>
            <p:nvPr/>
          </p:nvSpPr>
          <p:spPr>
            <a:xfrm rot="16456228">
              <a:off x="7387748" y="4046676"/>
              <a:ext cx="798183" cy="16071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586F2E4-7139-A147-A72A-9308B887D325}"/>
                </a:ext>
              </a:extLst>
            </p:cNvPr>
            <p:cNvSpPr/>
            <p:nvPr/>
          </p:nvSpPr>
          <p:spPr>
            <a:xfrm rot="16456228">
              <a:off x="7551225" y="4090554"/>
              <a:ext cx="470586" cy="7596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3217EC5D-C818-ED4E-A84F-85CAD26561C1}"/>
                </a:ext>
              </a:extLst>
            </p:cNvPr>
            <p:cNvSpPr/>
            <p:nvPr/>
          </p:nvSpPr>
          <p:spPr>
            <a:xfrm rot="20613508">
              <a:off x="6750181" y="3389209"/>
              <a:ext cx="772533" cy="6984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FF186BF8-6A71-C24D-948E-8AC3E059BB28}"/>
                </a:ext>
              </a:extLst>
            </p:cNvPr>
            <p:cNvSpPr/>
            <p:nvPr/>
          </p:nvSpPr>
          <p:spPr>
            <a:xfrm rot="20613508">
              <a:off x="6872907" y="3526528"/>
              <a:ext cx="535430" cy="42380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2B4CC46B-47B0-8446-91A1-34FE270103FB}"/>
                </a:ext>
              </a:extLst>
            </p:cNvPr>
            <p:cNvSpPr/>
            <p:nvPr/>
          </p:nvSpPr>
          <p:spPr>
            <a:xfrm rot="20613508">
              <a:off x="6977004" y="3636520"/>
              <a:ext cx="320007" cy="20033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D1E40E67-18D1-934C-A7CC-D26B434F9BBB}"/>
                </a:ext>
              </a:extLst>
            </p:cNvPr>
            <p:cNvCxnSpPr>
              <a:cxnSpLocks/>
            </p:cNvCxnSpPr>
            <p:nvPr/>
          </p:nvCxnSpPr>
          <p:spPr>
            <a:xfrm>
              <a:off x="7652389" y="3541567"/>
              <a:ext cx="315023" cy="4384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B28C0432-80FA-A645-A361-C2E439182E73}"/>
                </a:ext>
              </a:extLst>
            </p:cNvPr>
            <p:cNvCxnSpPr/>
            <p:nvPr/>
          </p:nvCxnSpPr>
          <p:spPr>
            <a:xfrm flipV="1">
              <a:off x="7954482" y="2981805"/>
              <a:ext cx="1163211" cy="61065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553DE823-FCCD-BB4C-A9E0-07DB06A372EE}"/>
                </a:ext>
              </a:extLst>
            </p:cNvPr>
            <p:cNvCxnSpPr/>
            <p:nvPr/>
          </p:nvCxnSpPr>
          <p:spPr>
            <a:xfrm flipH="1" flipV="1">
              <a:off x="7959539" y="3585413"/>
              <a:ext cx="431012" cy="126122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7A661CD7-A718-BE48-A8A4-CC629F56A194}"/>
                </a:ext>
              </a:extLst>
            </p:cNvPr>
            <p:cNvGrpSpPr/>
            <p:nvPr/>
          </p:nvGrpSpPr>
          <p:grpSpPr>
            <a:xfrm rot="20534258">
              <a:off x="8122120" y="3533612"/>
              <a:ext cx="797043" cy="601081"/>
              <a:chOff x="3992812" y="2822545"/>
              <a:chExt cx="675620" cy="50951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0D676E5F-C66F-1847-A60F-5C05A08F48E8}"/>
                  </a:ext>
                </a:extLst>
              </p:cNvPr>
              <p:cNvSpPr/>
              <p:nvPr/>
            </p:nvSpPr>
            <p:spPr>
              <a:xfrm rot="13140339">
                <a:off x="3992812" y="2822545"/>
                <a:ext cx="675620" cy="50951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81304C9F-1E02-FF43-897D-88A100FB4A0F}"/>
                  </a:ext>
                </a:extLst>
              </p:cNvPr>
              <p:cNvSpPr/>
              <p:nvPr/>
            </p:nvSpPr>
            <p:spPr>
              <a:xfrm rot="13140339">
                <a:off x="4047686" y="2916071"/>
                <a:ext cx="555898" cy="30916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16679030-CF9E-144F-B978-2D59A3484629}"/>
                  </a:ext>
                </a:extLst>
              </p:cNvPr>
              <p:cNvSpPr/>
              <p:nvPr/>
            </p:nvSpPr>
            <p:spPr>
              <a:xfrm rot="13140339">
                <a:off x="4163368" y="2998170"/>
                <a:ext cx="327741" cy="1461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3DCD4EC6-4733-5D49-BECF-74718DB0BDDE}"/>
                </a:ext>
              </a:extLst>
            </p:cNvPr>
            <p:cNvSpPr txBox="1"/>
            <p:nvPr/>
          </p:nvSpPr>
          <p:spPr>
            <a:xfrm>
              <a:off x="8850812" y="3843269"/>
              <a:ext cx="416354" cy="544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02EA8171-3749-3942-91F6-42C1E6A49EAD}"/>
                </a:ext>
              </a:extLst>
            </p:cNvPr>
            <p:cNvSpPr txBox="1"/>
            <p:nvPr/>
          </p:nvSpPr>
          <p:spPr>
            <a:xfrm>
              <a:off x="8362535" y="4104845"/>
              <a:ext cx="416354" cy="544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D252681-A06F-E244-8536-DD00A147DB87}"/>
                </a:ext>
              </a:extLst>
            </p:cNvPr>
            <p:cNvSpPr txBox="1"/>
            <p:nvPr/>
          </p:nvSpPr>
          <p:spPr>
            <a:xfrm>
              <a:off x="8702679" y="3132377"/>
              <a:ext cx="416354" cy="544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ADE22DBA-27E6-DF4E-B019-992E204982B2}"/>
                </a:ext>
              </a:extLst>
            </p:cNvPr>
            <p:cNvSpPr/>
            <p:nvPr/>
          </p:nvSpPr>
          <p:spPr>
            <a:xfrm flipH="1">
              <a:off x="5660955" y="2509034"/>
              <a:ext cx="1316058" cy="1348422"/>
            </a:xfrm>
            <a:prstGeom prst="arc">
              <a:avLst>
                <a:gd name="adj1" fmla="val 13513159"/>
                <a:gd name="adj2" fmla="val 19023173"/>
              </a:avLst>
            </a:prstGeom>
            <a:ln w="38100">
              <a:solidFill>
                <a:schemeClr val="tx1"/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8763DB3-B7FF-2841-9D00-891FF7BE23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6111" y="2272875"/>
              <a:ext cx="3268473" cy="1657300"/>
              <a:chOff x="871658" y="2451966"/>
              <a:chExt cx="3140150" cy="1592231"/>
            </a:xfrm>
          </p:grpSpPr>
          <p:pic>
            <p:nvPicPr>
              <p:cNvPr id="274" name="Picture 273">
                <a:extLst>
                  <a:ext uri="{FF2B5EF4-FFF2-40B4-BE49-F238E27FC236}">
                    <a16:creationId xmlns:a16="http://schemas.microsoft.com/office/drawing/2014/main" id="{806270A1-45D2-CD46-AD62-EFBF5B200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38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71658" y="2451966"/>
                <a:ext cx="812800" cy="8128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75" name="Picture 274">
                <a:extLst>
                  <a:ext uri="{FF2B5EF4-FFF2-40B4-BE49-F238E27FC236}">
                    <a16:creationId xmlns:a16="http://schemas.microsoft.com/office/drawing/2014/main" id="{F66595A1-FD89-0443-979A-09310067C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88258" y="2536526"/>
                <a:ext cx="812800" cy="8128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76" name="Picture 275">
                <a:extLst>
                  <a:ext uri="{FF2B5EF4-FFF2-40B4-BE49-F238E27FC236}">
                    <a16:creationId xmlns:a16="http://schemas.microsoft.com/office/drawing/2014/main" id="{D109E4C3-4A8F-F94B-AF3D-54DA1D279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3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15447" y="2624597"/>
                <a:ext cx="812800" cy="8128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77" name="Picture 276">
                <a:extLst>
                  <a:ext uri="{FF2B5EF4-FFF2-40B4-BE49-F238E27FC236}">
                    <a16:creationId xmlns:a16="http://schemas.microsoft.com/office/drawing/2014/main" id="{DA09DC42-430A-A64D-9FB4-42E60DE6E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38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33772" y="2707639"/>
                <a:ext cx="812800" cy="8128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52200129-D37B-4142-8560-3F3E59ECFF95}"/>
                  </a:ext>
                </a:extLst>
              </p:cNvPr>
              <p:cNvGrpSpPr/>
              <p:nvPr/>
            </p:nvGrpSpPr>
            <p:grpSpPr>
              <a:xfrm rot="20226719">
                <a:off x="1087923" y="2472522"/>
                <a:ext cx="2923885" cy="1571675"/>
                <a:chOff x="956687" y="1858349"/>
                <a:chExt cx="3308048" cy="1425976"/>
              </a:xfrm>
            </p:grpSpPr>
            <p:sp>
              <p:nvSpPr>
                <p:cNvPr id="279" name="Arc 278">
                  <a:extLst>
                    <a:ext uri="{FF2B5EF4-FFF2-40B4-BE49-F238E27FC236}">
                      <a16:creationId xmlns:a16="http://schemas.microsoft.com/office/drawing/2014/main" id="{6A4EC0C7-379A-CF4B-841B-56BB71131663}"/>
                    </a:ext>
                  </a:extLst>
                </p:cNvPr>
                <p:cNvSpPr/>
                <p:nvPr/>
              </p:nvSpPr>
              <p:spPr>
                <a:xfrm rot="12990820" flipH="1" flipV="1">
                  <a:off x="1803205" y="2182419"/>
                  <a:ext cx="2368975" cy="689338"/>
                </a:xfrm>
                <a:prstGeom prst="arc">
                  <a:avLst>
                    <a:gd name="adj1" fmla="val 11610730"/>
                    <a:gd name="adj2" fmla="val 20711355"/>
                  </a:avLst>
                </a:prstGeom>
                <a:ln w="12700">
                  <a:solidFill>
                    <a:schemeClr val="tx1"/>
                  </a:solidFill>
                  <a:prstDash val="sysDash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0" name="Arc 279">
                  <a:extLst>
                    <a:ext uri="{FF2B5EF4-FFF2-40B4-BE49-F238E27FC236}">
                      <a16:creationId xmlns:a16="http://schemas.microsoft.com/office/drawing/2014/main" id="{727B93B9-4372-2242-8645-F058DAEBE4A7}"/>
                    </a:ext>
                  </a:extLst>
                </p:cNvPr>
                <p:cNvSpPr/>
                <p:nvPr/>
              </p:nvSpPr>
              <p:spPr>
                <a:xfrm rot="13139306" flipH="1" flipV="1">
                  <a:off x="1095792" y="1930328"/>
                  <a:ext cx="3168943" cy="1234786"/>
                </a:xfrm>
                <a:prstGeom prst="arc">
                  <a:avLst>
                    <a:gd name="adj1" fmla="val 11837456"/>
                    <a:gd name="adj2" fmla="val 20167110"/>
                  </a:avLst>
                </a:prstGeom>
                <a:ln w="12700">
                  <a:solidFill>
                    <a:schemeClr val="tx1"/>
                  </a:solidFill>
                  <a:prstDash val="sysDash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1" name="Arc 280">
                  <a:extLst>
                    <a:ext uri="{FF2B5EF4-FFF2-40B4-BE49-F238E27FC236}">
                      <a16:creationId xmlns:a16="http://schemas.microsoft.com/office/drawing/2014/main" id="{39D15F99-43F3-6549-838F-131DE9FE111F}"/>
                    </a:ext>
                  </a:extLst>
                </p:cNvPr>
                <p:cNvSpPr/>
                <p:nvPr/>
              </p:nvSpPr>
              <p:spPr>
                <a:xfrm rot="12797821" flipH="1" flipV="1">
                  <a:off x="1021785" y="1949134"/>
                  <a:ext cx="3136220" cy="1335191"/>
                </a:xfrm>
                <a:prstGeom prst="arc">
                  <a:avLst>
                    <a:gd name="adj1" fmla="val 12900471"/>
                    <a:gd name="adj2" fmla="val 20305289"/>
                  </a:avLst>
                </a:prstGeom>
                <a:ln w="12700">
                  <a:solidFill>
                    <a:schemeClr val="tx1"/>
                  </a:solidFill>
                  <a:prstDash val="sysDash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2" name="Arc 281">
                  <a:extLst>
                    <a:ext uri="{FF2B5EF4-FFF2-40B4-BE49-F238E27FC236}">
                      <a16:creationId xmlns:a16="http://schemas.microsoft.com/office/drawing/2014/main" id="{1818C578-3D11-0E4C-A039-A2C0D51072AF}"/>
                    </a:ext>
                  </a:extLst>
                </p:cNvPr>
                <p:cNvSpPr/>
                <p:nvPr/>
              </p:nvSpPr>
              <p:spPr>
                <a:xfrm rot="12714946" flipH="1" flipV="1">
                  <a:off x="956687" y="1858349"/>
                  <a:ext cx="3136219" cy="1395134"/>
                </a:xfrm>
                <a:prstGeom prst="arc">
                  <a:avLst>
                    <a:gd name="adj1" fmla="val 12928462"/>
                    <a:gd name="adj2" fmla="val 20514741"/>
                  </a:avLst>
                </a:prstGeom>
                <a:ln w="12700">
                  <a:solidFill>
                    <a:schemeClr val="tx1"/>
                  </a:solidFill>
                  <a:prstDash val="sysDash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36654AA-472C-3A4A-8A6C-7DD5E8EFA053}"/>
                </a:ext>
              </a:extLst>
            </p:cNvPr>
            <p:cNvSpPr txBox="1"/>
            <p:nvPr/>
          </p:nvSpPr>
          <p:spPr>
            <a:xfrm>
              <a:off x="4584131" y="2016227"/>
              <a:ext cx="3442576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venir Book" charset="0"/>
                  <a:ea typeface="Avenir Book" charset="0"/>
                  <a:cs typeface="Avenir Book" charset="0"/>
                </a:rPr>
                <a:t>Data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9E7208C-8968-B24E-AD8D-3A18C4E97AB9}"/>
                </a:ext>
              </a:extLst>
            </p:cNvPr>
            <p:cNvSpPr txBox="1"/>
            <p:nvPr/>
          </p:nvSpPr>
          <p:spPr>
            <a:xfrm>
              <a:off x="4577679" y="4565771"/>
              <a:ext cx="3442576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venir Book" charset="0"/>
                  <a:ea typeface="Avenir Book" charset="0"/>
                  <a:cs typeface="Avenir Book" charset="0"/>
                </a:rPr>
                <a:t>Tasks</a:t>
              </a:r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46C95D9-7326-7D42-A572-1B20B7BB08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5865" y="2143745"/>
              <a:ext cx="407779" cy="595283"/>
              <a:chOff x="2997556" y="2190199"/>
              <a:chExt cx="383660" cy="560070"/>
            </a:xfrm>
          </p:grpSpPr>
          <p:sp>
            <p:nvSpPr>
              <p:cNvPr id="272" name="Trapezoid 271">
                <a:extLst>
                  <a:ext uri="{FF2B5EF4-FFF2-40B4-BE49-F238E27FC236}">
                    <a16:creationId xmlns:a16="http://schemas.microsoft.com/office/drawing/2014/main" id="{A411B242-0334-6B4D-942A-65F6694A9A25}"/>
                  </a:ext>
                </a:extLst>
              </p:cNvPr>
              <p:cNvSpPr/>
              <p:nvPr/>
            </p:nvSpPr>
            <p:spPr>
              <a:xfrm rot="5400000">
                <a:off x="2909351" y="2278404"/>
                <a:ext cx="560070" cy="383660"/>
              </a:xfrm>
              <a:prstGeom prst="trapezoid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2906C669-B8C2-864F-ADD1-75FDC20F9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86009" y="2308459"/>
                <a:ext cx="198120" cy="326898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BF90C0E-3A1F-C845-88D2-23D9D550A399}"/>
                </a:ext>
              </a:extLst>
            </p:cNvPr>
            <p:cNvSpPr txBox="1"/>
            <p:nvPr/>
          </p:nvSpPr>
          <p:spPr>
            <a:xfrm>
              <a:off x="-1392888" y="2872660"/>
              <a:ext cx="1648208" cy="707886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venir Book" panose="02000503020000020003" pitchFamily="2" charset="0"/>
                </a:rPr>
                <a:t>E-step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739C44D6-7D70-B94E-81DF-A60C5F1BA2B5}"/>
                </a:ext>
              </a:extLst>
            </p:cNvPr>
            <p:cNvSpPr txBox="1"/>
            <p:nvPr/>
          </p:nvSpPr>
          <p:spPr>
            <a:xfrm>
              <a:off x="12208152" y="2871033"/>
              <a:ext cx="1800493" cy="704088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venir Book" panose="02000503020000020003" pitchFamily="2" charset="0"/>
                </a:rPr>
                <a:t>M-step</a:t>
              </a:r>
            </a:p>
          </p:txBody>
        </p:sp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4ABACBAB-166C-054B-A3EB-4CB88C54E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041564" y="4212692"/>
              <a:ext cx="406400" cy="342900"/>
            </a:xfrm>
            <a:prstGeom prst="rect">
              <a:avLst/>
            </a:prstGeom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40A965ED-5096-A049-8898-E02D85EB2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1753764" y="4269660"/>
              <a:ext cx="431800" cy="279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372B04-6F3D-5B42-B5A8-851F8499D063}"/>
              </a:ext>
            </a:extLst>
          </p:cNvPr>
          <p:cNvGrpSpPr>
            <a:grpSpLocks noChangeAspect="1"/>
          </p:cNvGrpSpPr>
          <p:nvPr/>
        </p:nvGrpSpPr>
        <p:grpSpPr>
          <a:xfrm>
            <a:off x="31862324" y="5882640"/>
            <a:ext cx="5018476" cy="3108960"/>
            <a:chOff x="30932522" y="5191824"/>
            <a:chExt cx="5887585" cy="3647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4BC5FA-21D3-1F4A-8D91-B54D5F8D3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932522" y="5191824"/>
              <a:ext cx="5887585" cy="3647376"/>
            </a:xfrm>
            <a:prstGeom prst="rect">
              <a:avLst/>
            </a:prstGeom>
          </p:spPr>
        </p:pic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CFD11D96-21DF-6443-9BA8-A6515082C1FC}"/>
                </a:ext>
              </a:extLst>
            </p:cNvPr>
            <p:cNvSpPr txBox="1"/>
            <p:nvPr/>
          </p:nvSpPr>
          <p:spPr>
            <a:xfrm>
              <a:off x="32819002" y="7727511"/>
              <a:ext cx="28643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Avenir Light" panose="020B0402020203020204" pitchFamily="34" charset="77"/>
                </a:rPr>
                <a:t>VizDoom</a:t>
              </a:r>
              <a:endParaRPr lang="en-US" sz="2800" dirty="0">
                <a:latin typeface="Avenir Light" panose="020B0402020203020204" pitchFamily="34" charset="77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D2BA0A-46F4-DE4F-99D0-B9C688659A75}"/>
              </a:ext>
            </a:extLst>
          </p:cNvPr>
          <p:cNvGrpSpPr>
            <a:grpSpLocks noChangeAspect="1"/>
          </p:cNvGrpSpPr>
          <p:nvPr/>
        </p:nvGrpSpPr>
        <p:grpSpPr>
          <a:xfrm>
            <a:off x="36118800" y="5888916"/>
            <a:ext cx="5790503" cy="3108960"/>
            <a:chOff x="35980934" y="5279317"/>
            <a:chExt cx="6630357" cy="35598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6BD075-2505-B542-92BC-061955FD7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7117645" y="5279317"/>
              <a:ext cx="5493646" cy="3559883"/>
            </a:xfrm>
            <a:prstGeom prst="rect">
              <a:avLst/>
            </a:prstGeom>
          </p:spPr>
        </p:pic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B3F1B832-9527-5B40-AB64-520CE2A57C0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5980934" y="7782580"/>
              <a:ext cx="4248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latin typeface="Avenir Light" panose="020B0402020203020204" pitchFamily="34" charset="77"/>
                </a:rPr>
                <a:t>Sawyer</a:t>
              </a:r>
              <a:endParaRPr lang="en-US" sz="2800" dirty="0">
                <a:latin typeface="Avenir Light" panose="020B0402020203020204" pitchFamily="34" charset="77"/>
              </a:endParaRPr>
            </a:p>
          </p:txBody>
        </p:sp>
      </p:grpSp>
      <p:sp>
        <p:nvSpPr>
          <p:cNvPr id="294" name="TextBox 293">
            <a:extLst>
              <a:ext uri="{FF2B5EF4-FFF2-40B4-BE49-F238E27FC236}">
                <a16:creationId xmlns:a16="http://schemas.microsoft.com/office/drawing/2014/main" id="{A9B8666D-09BE-A94C-A40A-CBDC2B4BF1D1}"/>
              </a:ext>
            </a:extLst>
          </p:cNvPr>
          <p:cNvSpPr txBox="1"/>
          <p:nvPr/>
        </p:nvSpPr>
        <p:spPr>
          <a:xfrm>
            <a:off x="30784800" y="9302070"/>
            <a:ext cx="10434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Light" panose="020B0402020203020204" pitchFamily="34" charset="77"/>
              </a:rPr>
              <a:t>Comparing Variants: </a:t>
            </a:r>
            <a:r>
              <a:rPr lang="en-US" sz="2800" dirty="0">
                <a:latin typeface="Avenir Light" panose="020B0402020203020204" pitchFamily="34" charset="77"/>
              </a:rPr>
              <a:t>Task Acquisition and Joint Optimization</a:t>
            </a:r>
          </a:p>
        </p:txBody>
      </p:sp>
      <p:pic>
        <p:nvPicPr>
          <p:cNvPr id="303" name="Picture 302">
            <a:extLst>
              <a:ext uri="{FF2B5EF4-FFF2-40B4-BE49-F238E27FC236}">
                <a16:creationId xmlns:a16="http://schemas.microsoft.com/office/drawing/2014/main" id="{140F9B26-426B-074E-A42E-25DA6716A94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47947" y="15624039"/>
            <a:ext cx="2815453" cy="911361"/>
          </a:xfrm>
          <a:prstGeom prst="rect">
            <a:avLst/>
          </a:prstGeom>
        </p:spPr>
      </p:pic>
      <p:sp>
        <p:nvSpPr>
          <p:cNvPr id="306" name="Rectangle 10">
            <a:extLst>
              <a:ext uri="{FF2B5EF4-FFF2-40B4-BE49-F238E27FC236}">
                <a16:creationId xmlns:a16="http://schemas.microsoft.com/office/drawing/2014/main" id="{634D4EEF-0486-7645-88D2-3A1D19042F94}"/>
              </a:ext>
            </a:extLst>
          </p:cNvPr>
          <p:cNvSpPr/>
          <p:nvPr/>
        </p:nvSpPr>
        <p:spPr>
          <a:xfrm>
            <a:off x="13967199" y="13030200"/>
            <a:ext cx="16053042" cy="840389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E13BB22D-556A-444F-A7C2-0A4A98664447}"/>
              </a:ext>
            </a:extLst>
          </p:cNvPr>
          <p:cNvSpPr txBox="1"/>
          <p:nvPr/>
        </p:nvSpPr>
        <p:spPr>
          <a:xfrm>
            <a:off x="1066800" y="14554200"/>
            <a:ext cx="6731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Intuition</a:t>
            </a:r>
            <a:r>
              <a:rPr lang="en-US" sz="3200" dirty="0">
                <a:latin typeface="Avenir Light" panose="020B0402020203020204" pitchFamily="34" charset="77"/>
              </a:rPr>
              <a:t>: Prepare meta-RL agent with task inference and execution strategies that </a:t>
            </a:r>
            <a:r>
              <a:rPr lang="en-US" sz="3200" b="1" dirty="0">
                <a:solidFill>
                  <a:schemeClr val="accent1"/>
                </a:solidFill>
                <a:latin typeface="Avenir Light" panose="020B0402020203020204" pitchFamily="34" charset="77"/>
              </a:rPr>
              <a:t>transfer</a:t>
            </a:r>
          </a:p>
        </p:txBody>
      </p:sp>
      <p:grpSp>
        <p:nvGrpSpPr>
          <p:cNvPr id="4108" name="Group 4107">
            <a:extLst>
              <a:ext uri="{FF2B5EF4-FFF2-40B4-BE49-F238E27FC236}">
                <a16:creationId xmlns:a16="http://schemas.microsoft.com/office/drawing/2014/main" id="{78664E5C-C42F-C44D-9176-EB71FFEABD87}"/>
              </a:ext>
            </a:extLst>
          </p:cNvPr>
          <p:cNvGrpSpPr/>
          <p:nvPr/>
        </p:nvGrpSpPr>
        <p:grpSpPr>
          <a:xfrm>
            <a:off x="1231588" y="16519928"/>
            <a:ext cx="7400654" cy="3733799"/>
            <a:chOff x="-7697789" y="17533369"/>
            <a:chExt cx="7400654" cy="37337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F2CF67-80DE-654F-8F96-68F70A62BD0D}"/>
                </a:ext>
              </a:extLst>
            </p:cNvPr>
            <p:cNvSpPr/>
            <p:nvPr/>
          </p:nvSpPr>
          <p:spPr>
            <a:xfrm>
              <a:off x="-7011989" y="17533369"/>
              <a:ext cx="671485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Avenir Light" panose="020B0402020203020204" pitchFamily="34" charset="77"/>
                </a:rPr>
                <a:t>Task dist. should balance</a:t>
              </a:r>
            </a:p>
            <a:p>
              <a:r>
                <a:rPr lang="en-US" sz="3200" b="1" dirty="0">
                  <a:solidFill>
                    <a:schemeClr val="accent1"/>
                  </a:solidFill>
                  <a:latin typeface="Avenir Light" panose="020B0402020203020204" pitchFamily="34" charset="77"/>
                </a:rPr>
                <a:t>Diversity</a:t>
              </a:r>
              <a:r>
                <a:rPr lang="en-US" sz="3200" dirty="0">
                  <a:latin typeface="Avenir Light" panose="020B0402020203020204" pitchFamily="34" charset="77"/>
                </a:rPr>
                <a:t>  and   </a:t>
              </a:r>
              <a:r>
                <a:rPr lang="en-US" sz="3200" b="1" dirty="0">
                  <a:solidFill>
                    <a:schemeClr val="accent1"/>
                  </a:solidFill>
                  <a:latin typeface="Avenir Light" panose="020B0402020203020204" pitchFamily="34" charset="77"/>
                </a:rPr>
                <a:t>Structure</a:t>
              </a:r>
            </a:p>
          </p:txBody>
        </p: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6F7C935D-57EB-2643-A258-0CD4EED577DC}"/>
                </a:ext>
              </a:extLst>
            </p:cNvPr>
            <p:cNvCxnSpPr>
              <a:cxnSpLocks/>
            </p:cNvCxnSpPr>
            <p:nvPr/>
          </p:nvCxnSpPr>
          <p:spPr>
            <a:xfrm>
              <a:off x="-7697789" y="18000987"/>
              <a:ext cx="584441" cy="0"/>
            </a:xfrm>
            <a:prstGeom prst="straightConnector1">
              <a:avLst/>
            </a:prstGeom>
            <a:ln w="793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67DAC6F-0535-274C-A785-52DB6286C0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7383823" y="18561835"/>
              <a:ext cx="2342632" cy="2698392"/>
              <a:chOff x="1250040" y="17540987"/>
              <a:chExt cx="2069747" cy="238406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95CAA38-52B7-F748-BC2B-EEEB2BA4A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50040" y="17540987"/>
                <a:ext cx="2069747" cy="1938923"/>
              </a:xfrm>
              <a:prstGeom prst="rect">
                <a:avLst/>
              </a:prstGeom>
            </p:spPr>
          </p:pic>
          <p:pic>
            <p:nvPicPr>
              <p:cNvPr id="309" name="Picture 308">
                <a:extLst>
                  <a:ext uri="{FF2B5EF4-FFF2-40B4-BE49-F238E27FC236}">
                    <a16:creationId xmlns:a16="http://schemas.microsoft.com/office/drawing/2014/main" id="{3D38A44C-A755-A24B-BEBC-92DA85785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91527" y="19455151"/>
                <a:ext cx="1016001" cy="469901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5B52450-F26D-4E4E-B751-4FC8E848D1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352195" y="18561829"/>
              <a:ext cx="2342636" cy="2705339"/>
              <a:chOff x="4075798" y="17540757"/>
              <a:chExt cx="2037972" cy="235350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97F58A0-71CD-8E4A-998A-09F922A17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75798" y="17540757"/>
                <a:ext cx="2037972" cy="1909157"/>
              </a:xfrm>
              <a:prstGeom prst="rect">
                <a:avLst/>
              </a:prstGeom>
            </p:spPr>
          </p:pic>
          <p:pic>
            <p:nvPicPr>
              <p:cNvPr id="310" name="Picture 309">
                <a:extLst>
                  <a:ext uri="{FF2B5EF4-FFF2-40B4-BE49-F238E27FC236}">
                    <a16:creationId xmlns:a16="http://schemas.microsoft.com/office/drawing/2014/main" id="{797DC9C4-6B02-A040-B82A-1FC511E6D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94772" y="19424366"/>
                <a:ext cx="1714501" cy="469900"/>
              </a:xfrm>
              <a:prstGeom prst="rect">
                <a:avLst/>
              </a:prstGeom>
            </p:spPr>
          </p:pic>
        </p:grpSp>
      </p:grpSp>
      <p:grpSp>
        <p:nvGrpSpPr>
          <p:cNvPr id="4102" name="Group 4101">
            <a:extLst>
              <a:ext uri="{FF2B5EF4-FFF2-40B4-BE49-F238E27FC236}">
                <a16:creationId xmlns:a16="http://schemas.microsoft.com/office/drawing/2014/main" id="{24E75ADD-95B4-6342-BC03-C1B7FD32CBC8}"/>
              </a:ext>
            </a:extLst>
          </p:cNvPr>
          <p:cNvGrpSpPr>
            <a:grpSpLocks noChangeAspect="1"/>
          </p:cNvGrpSpPr>
          <p:nvPr/>
        </p:nvGrpSpPr>
        <p:grpSpPr>
          <a:xfrm>
            <a:off x="8159998" y="16916400"/>
            <a:ext cx="6376916" cy="2398400"/>
            <a:chOff x="8177284" y="18698820"/>
            <a:chExt cx="6376916" cy="2398400"/>
          </a:xfrm>
        </p:grpSpPr>
        <p:grpSp>
          <p:nvGrpSpPr>
            <p:cNvPr id="4101" name="Group 4100">
              <a:extLst>
                <a:ext uri="{FF2B5EF4-FFF2-40B4-BE49-F238E27FC236}">
                  <a16:creationId xmlns:a16="http://schemas.microsoft.com/office/drawing/2014/main" id="{4B89B35E-D722-4043-B7AC-960ED303953F}"/>
                </a:ext>
              </a:extLst>
            </p:cNvPr>
            <p:cNvGrpSpPr/>
            <p:nvPr/>
          </p:nvGrpSpPr>
          <p:grpSpPr>
            <a:xfrm>
              <a:off x="8177284" y="18698820"/>
              <a:ext cx="5771069" cy="2398400"/>
              <a:chOff x="8177284" y="18698820"/>
              <a:chExt cx="5771069" cy="2398400"/>
            </a:xfrm>
          </p:grpSpPr>
          <p:grpSp>
            <p:nvGrpSpPr>
              <p:cNvPr id="4096" name="Group 4095">
                <a:extLst>
                  <a:ext uri="{FF2B5EF4-FFF2-40B4-BE49-F238E27FC236}">
                    <a16:creationId xmlns:a16="http://schemas.microsoft.com/office/drawing/2014/main" id="{5EB7807C-2019-5C40-937D-569E86C17905}"/>
                  </a:ext>
                </a:extLst>
              </p:cNvPr>
              <p:cNvGrpSpPr/>
              <p:nvPr/>
            </p:nvGrpSpPr>
            <p:grpSpPr>
              <a:xfrm>
                <a:off x="8177284" y="18698820"/>
                <a:ext cx="5062879" cy="523220"/>
                <a:chOff x="8177284" y="18426323"/>
                <a:chExt cx="5062879" cy="523220"/>
              </a:xfrm>
            </p:grpSpPr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C63B8983-0F0F-DD47-9C5A-1F79ABAA2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77284" y="18533153"/>
                  <a:ext cx="541365" cy="350294"/>
                </a:xfrm>
                <a:prstGeom prst="rect">
                  <a:avLst/>
                </a:prstGeom>
              </p:spPr>
            </p:pic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5A324A4E-1436-284A-A60D-8969F026B338}"/>
                    </a:ext>
                  </a:extLst>
                </p:cNvPr>
                <p:cNvSpPr txBox="1"/>
                <p:nvPr/>
              </p:nvSpPr>
              <p:spPr>
                <a:xfrm>
                  <a:off x="9013214" y="18426323"/>
                  <a:ext cx="422694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Avenir Book" panose="02000503020000020003" pitchFamily="2" charset="0"/>
                    </a:rPr>
                    <a:t>Meta-RL policy</a:t>
                  </a:r>
                </a:p>
              </p:txBody>
            </p:sp>
          </p:grpSp>
          <p:grpSp>
            <p:nvGrpSpPr>
              <p:cNvPr id="4097" name="Group 4096">
                <a:extLst>
                  <a:ext uri="{FF2B5EF4-FFF2-40B4-BE49-F238E27FC236}">
                    <a16:creationId xmlns:a16="http://schemas.microsoft.com/office/drawing/2014/main" id="{98A32D04-7D2C-4F47-9516-6748C47D9354}"/>
                  </a:ext>
                </a:extLst>
              </p:cNvPr>
              <p:cNvGrpSpPr/>
              <p:nvPr/>
            </p:nvGrpSpPr>
            <p:grpSpPr>
              <a:xfrm>
                <a:off x="8209957" y="19308420"/>
                <a:ext cx="5738396" cy="523220"/>
                <a:chOff x="8209957" y="19203364"/>
                <a:chExt cx="5738396" cy="523220"/>
              </a:xfrm>
            </p:grpSpPr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67518D6C-6DEE-A44E-8F1F-6F369AFCB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09957" y="19272011"/>
                  <a:ext cx="476843" cy="402336"/>
                </a:xfrm>
                <a:prstGeom prst="rect">
                  <a:avLst/>
                </a:prstGeom>
              </p:spPr>
            </p:pic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7DA2A3F3-757B-B345-9CA4-10D551010AD9}"/>
                    </a:ext>
                  </a:extLst>
                </p:cNvPr>
                <p:cNvSpPr txBox="1"/>
                <p:nvPr/>
              </p:nvSpPr>
              <p:spPr>
                <a:xfrm>
                  <a:off x="9032513" y="19203364"/>
                  <a:ext cx="49158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Avenir Book" panose="02000503020000020003" pitchFamily="2" charset="0"/>
                    </a:rPr>
                    <a:t>Learned task scaffold</a:t>
                  </a:r>
                </a:p>
              </p:txBody>
            </p:sp>
          </p:grpSp>
          <p:grpSp>
            <p:nvGrpSpPr>
              <p:cNvPr id="4100" name="Group 4099">
                <a:extLst>
                  <a:ext uri="{FF2B5EF4-FFF2-40B4-BE49-F238E27FC236}">
                    <a16:creationId xmlns:a16="http://schemas.microsoft.com/office/drawing/2014/main" id="{906BA343-92D6-C043-9182-89A2533CAA6C}"/>
                  </a:ext>
                </a:extLst>
              </p:cNvPr>
              <p:cNvGrpSpPr/>
              <p:nvPr/>
            </p:nvGrpSpPr>
            <p:grpSpPr>
              <a:xfrm>
                <a:off x="8280780" y="20574000"/>
                <a:ext cx="5284652" cy="523220"/>
                <a:chOff x="8280780" y="20756220"/>
                <a:chExt cx="5284652" cy="523220"/>
              </a:xfrm>
            </p:grpSpPr>
            <p:pic>
              <p:nvPicPr>
                <p:cNvPr id="318" name="Picture 317">
                  <a:extLst>
                    <a:ext uri="{FF2B5EF4-FFF2-40B4-BE49-F238E27FC236}">
                      <a16:creationId xmlns:a16="http://schemas.microsoft.com/office/drawing/2014/main" id="{557E919B-2620-EA4D-8232-A9379AFBD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80780" y="20920469"/>
                  <a:ext cx="254760" cy="270682"/>
                </a:xfrm>
                <a:prstGeom prst="rect">
                  <a:avLst/>
                </a:prstGeom>
              </p:spPr>
            </p:pic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87326E31-113D-6349-8F01-DBAD9C17F40A}"/>
                    </a:ext>
                  </a:extLst>
                </p:cNvPr>
                <p:cNvSpPr txBox="1"/>
                <p:nvPr/>
              </p:nvSpPr>
              <p:spPr>
                <a:xfrm>
                  <a:off x="9031022" y="20756220"/>
                  <a:ext cx="453441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Avenir Book" panose="02000503020000020003" pitchFamily="2" charset="0"/>
                    </a:rPr>
                    <a:t>Task latent variable</a:t>
                  </a:r>
                </a:p>
              </p:txBody>
            </p:sp>
          </p:grpSp>
        </p:grpSp>
        <p:grpSp>
          <p:nvGrpSpPr>
            <p:cNvPr id="4099" name="Group 4098">
              <a:extLst>
                <a:ext uri="{FF2B5EF4-FFF2-40B4-BE49-F238E27FC236}">
                  <a16:creationId xmlns:a16="http://schemas.microsoft.com/office/drawing/2014/main" id="{E2F5801A-857A-8241-A42B-D9EB1CA56DFB}"/>
                </a:ext>
              </a:extLst>
            </p:cNvPr>
            <p:cNvGrpSpPr/>
            <p:nvPr/>
          </p:nvGrpSpPr>
          <p:grpSpPr>
            <a:xfrm>
              <a:off x="8280780" y="19912572"/>
              <a:ext cx="6273420" cy="523220"/>
              <a:chOff x="8280780" y="19912572"/>
              <a:chExt cx="6273420" cy="523220"/>
            </a:xfrm>
          </p:grpSpPr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074D9D52-185D-8A4E-95B1-2A5ED681BAF4}"/>
                  </a:ext>
                </a:extLst>
              </p:cNvPr>
              <p:cNvSpPr txBox="1"/>
              <p:nvPr/>
            </p:nvSpPr>
            <p:spPr>
              <a:xfrm>
                <a:off x="9031022" y="19912572"/>
                <a:ext cx="55231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Avenir Book" panose="02000503020000020003" pitchFamily="2" charset="0"/>
                  </a:rPr>
                  <a:t>Post-update trajectories</a:t>
                </a:r>
              </a:p>
            </p:txBody>
          </p:sp>
          <p:pic>
            <p:nvPicPr>
              <p:cNvPr id="320" name="Picture 319">
                <a:extLst>
                  <a:ext uri="{FF2B5EF4-FFF2-40B4-BE49-F238E27FC236}">
                    <a16:creationId xmlns:a16="http://schemas.microsoft.com/office/drawing/2014/main" id="{0050F511-6B04-7342-B2E4-CE29900E1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280780" y="20094481"/>
                <a:ext cx="334373" cy="270682"/>
              </a:xfrm>
              <a:prstGeom prst="rect">
                <a:avLst/>
              </a:prstGeom>
            </p:spPr>
          </p:pic>
        </p:grpSp>
      </p:grpSp>
      <p:sp>
        <p:nvSpPr>
          <p:cNvPr id="321" name="TextBox 320">
            <a:extLst>
              <a:ext uri="{FF2B5EF4-FFF2-40B4-BE49-F238E27FC236}">
                <a16:creationId xmlns:a16="http://schemas.microsoft.com/office/drawing/2014/main" id="{637F301D-88BC-1D43-856B-BAEC253A3E03}"/>
              </a:ext>
            </a:extLst>
          </p:cNvPr>
          <p:cNvSpPr txBox="1"/>
          <p:nvPr/>
        </p:nvSpPr>
        <p:spPr>
          <a:xfrm>
            <a:off x="14325600" y="8908972"/>
            <a:ext cx="76028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Trajectory-level </a:t>
            </a:r>
            <a:r>
              <a:rPr lang="en-US" sz="3200" b="1" dirty="0">
                <a:latin typeface="Avenir Book" panose="02000503020000020003" pitchFamily="2" charset="0"/>
              </a:rPr>
              <a:t>discriminative clustering</a:t>
            </a:r>
          </a:p>
          <a:p>
            <a:endParaRPr lang="en-US" sz="3200" dirty="0">
              <a:latin typeface="Avenir Book" panose="02000503020000020003" pitchFamily="2" charset="0"/>
            </a:endParaRP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C5D9A4C3-E54B-F54F-8196-31866FE2E95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011400" y="9418826"/>
            <a:ext cx="5268536" cy="931850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ED7B409C-D49A-384E-9334-992D00723D8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923941" y="11341276"/>
            <a:ext cx="2525859" cy="550965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A1A32A91-68CB-B946-8C9A-04E19499F27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62785" y="10469335"/>
            <a:ext cx="2768415" cy="1494065"/>
          </a:xfrm>
          <a:prstGeom prst="rect">
            <a:avLst/>
          </a:prstGeom>
        </p:spPr>
      </p:pic>
      <p:sp>
        <p:nvSpPr>
          <p:cNvPr id="325" name="TextBox 324">
            <a:extLst>
              <a:ext uri="{FF2B5EF4-FFF2-40B4-BE49-F238E27FC236}">
                <a16:creationId xmlns:a16="http://schemas.microsoft.com/office/drawing/2014/main" id="{7AC8BA63-EE03-E549-BB7F-5AECD4589687}"/>
              </a:ext>
            </a:extLst>
          </p:cNvPr>
          <p:cNvSpPr txBox="1"/>
          <p:nvPr/>
        </p:nvSpPr>
        <p:spPr>
          <a:xfrm>
            <a:off x="14401800" y="10815079"/>
            <a:ext cx="4362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Conditional Independence </a:t>
            </a:r>
          </a:p>
        </p:txBody>
      </p:sp>
      <p:pic>
        <p:nvPicPr>
          <p:cNvPr id="326" name="Picture 325">
            <a:extLst>
              <a:ext uri="{FF2B5EF4-FFF2-40B4-BE49-F238E27FC236}">
                <a16:creationId xmlns:a16="http://schemas.microsoft.com/office/drawing/2014/main" id="{AD11B63E-197A-F842-A83E-076B81B67A2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326600" y="9476521"/>
            <a:ext cx="7699700" cy="773654"/>
          </a:xfrm>
          <a:prstGeom prst="rect">
            <a:avLst/>
          </a:prstGeom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F60FC90F-A7B7-F048-8C9D-FE2821CEC78D}"/>
              </a:ext>
            </a:extLst>
          </p:cNvPr>
          <p:cNvSpPr txBox="1"/>
          <p:nvPr/>
        </p:nvSpPr>
        <p:spPr>
          <a:xfrm>
            <a:off x="22334612" y="8908972"/>
            <a:ext cx="7461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Policy </a:t>
            </a:r>
            <a:r>
              <a:rPr lang="en-US" sz="3200" b="1" dirty="0">
                <a:latin typeface="Avenir Book" panose="02000503020000020003" pitchFamily="2" charset="0"/>
              </a:rPr>
              <a:t>learns updated task distribution </a:t>
            </a:r>
          </a:p>
          <a:p>
            <a:pPr algn="r"/>
            <a:endParaRPr lang="en-US" sz="2400" u="sng" dirty="0">
              <a:latin typeface="Avenir Book" panose="02000503020000020003" pitchFamily="2" charset="0"/>
            </a:endParaRPr>
          </a:p>
        </p:txBody>
      </p:sp>
      <p:pic>
        <p:nvPicPr>
          <p:cNvPr id="328" name="Picture 327">
            <a:extLst>
              <a:ext uri="{FF2B5EF4-FFF2-40B4-BE49-F238E27FC236}">
                <a16:creationId xmlns:a16="http://schemas.microsoft.com/office/drawing/2014/main" id="{4DEF4C0E-1AC3-B441-97E1-B42E71B5A94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4993600" y="10408711"/>
            <a:ext cx="3578346" cy="332869"/>
          </a:xfrm>
          <a:prstGeom prst="rect">
            <a:avLst/>
          </a:prstGeom>
        </p:spPr>
      </p:pic>
      <p:sp>
        <p:nvSpPr>
          <p:cNvPr id="331" name="TextBox 330">
            <a:extLst>
              <a:ext uri="{FF2B5EF4-FFF2-40B4-BE49-F238E27FC236}">
                <a16:creationId xmlns:a16="http://schemas.microsoft.com/office/drawing/2014/main" id="{0BD306BE-3FD9-0345-A670-75164EF8662A}"/>
              </a:ext>
            </a:extLst>
          </p:cNvPr>
          <p:cNvSpPr txBox="1"/>
          <p:nvPr/>
        </p:nvSpPr>
        <p:spPr>
          <a:xfrm>
            <a:off x="22722751" y="10357880"/>
            <a:ext cx="2194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i.e. learn tasks</a:t>
            </a:r>
          </a:p>
        </p:txBody>
      </p:sp>
      <p:sp>
        <p:nvSpPr>
          <p:cNvPr id="332" name="Rectangle 10">
            <a:extLst>
              <a:ext uri="{FF2B5EF4-FFF2-40B4-BE49-F238E27FC236}">
                <a16:creationId xmlns:a16="http://schemas.microsoft.com/office/drawing/2014/main" id="{DF6B60EA-D1AD-C74B-B36E-1DAA116FDA65}"/>
              </a:ext>
            </a:extLst>
          </p:cNvPr>
          <p:cNvSpPr/>
          <p:nvPr/>
        </p:nvSpPr>
        <p:spPr>
          <a:xfrm>
            <a:off x="30416936" y="18418226"/>
            <a:ext cx="12877800" cy="299397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FC013FE3-0D0A-B54B-8590-CA4DC360B540}"/>
              </a:ext>
            </a:extLst>
          </p:cNvPr>
          <p:cNvGrpSpPr/>
          <p:nvPr/>
        </p:nvGrpSpPr>
        <p:grpSpPr>
          <a:xfrm flipV="1">
            <a:off x="31200827" y="6824288"/>
            <a:ext cx="1149518" cy="692144"/>
            <a:chOff x="763170" y="2814638"/>
            <a:chExt cx="2665830" cy="930978"/>
          </a:xfrm>
        </p:grpSpPr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8EF6506-BE99-B142-882C-111B41AD6C72}"/>
                </a:ext>
              </a:extLst>
            </p:cNvPr>
            <p:cNvSpPr/>
            <p:nvPr/>
          </p:nvSpPr>
          <p:spPr>
            <a:xfrm>
              <a:off x="771525" y="2843213"/>
              <a:ext cx="2657475" cy="131287"/>
            </a:xfrm>
            <a:custGeom>
              <a:avLst/>
              <a:gdLst>
                <a:gd name="connsiteX0" fmla="*/ 0 w 2657475"/>
                <a:gd name="connsiteY0" fmla="*/ 0 h 131287"/>
                <a:gd name="connsiteX1" fmla="*/ 1471613 w 2657475"/>
                <a:gd name="connsiteY1" fmla="*/ 114300 h 131287"/>
                <a:gd name="connsiteX2" fmla="*/ 2657475 w 2657475"/>
                <a:gd name="connsiteY2" fmla="*/ 128587 h 13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7475" h="131287">
                  <a:moveTo>
                    <a:pt x="0" y="0"/>
                  </a:moveTo>
                  <a:cubicBezTo>
                    <a:pt x="514350" y="46434"/>
                    <a:pt x="1028701" y="92869"/>
                    <a:pt x="1471613" y="114300"/>
                  </a:cubicBezTo>
                  <a:cubicBezTo>
                    <a:pt x="1914525" y="135731"/>
                    <a:pt x="2286000" y="132159"/>
                    <a:pt x="2657475" y="12858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48CD3DA9-9E11-7846-9F1A-B76388BE2700}"/>
                </a:ext>
              </a:extLst>
            </p:cNvPr>
            <p:cNvSpPr/>
            <p:nvPr/>
          </p:nvSpPr>
          <p:spPr>
            <a:xfrm>
              <a:off x="785813" y="2828925"/>
              <a:ext cx="2643187" cy="517957"/>
            </a:xfrm>
            <a:custGeom>
              <a:avLst/>
              <a:gdLst>
                <a:gd name="connsiteX0" fmla="*/ 0 w 2643187"/>
                <a:gd name="connsiteY0" fmla="*/ 0 h 517957"/>
                <a:gd name="connsiteX1" fmla="*/ 1243012 w 2643187"/>
                <a:gd name="connsiteY1" fmla="*/ 457200 h 517957"/>
                <a:gd name="connsiteX2" fmla="*/ 2643187 w 2643187"/>
                <a:gd name="connsiteY2" fmla="*/ 500063 h 51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3187" h="517957">
                  <a:moveTo>
                    <a:pt x="0" y="0"/>
                  </a:moveTo>
                  <a:cubicBezTo>
                    <a:pt x="401240" y="186928"/>
                    <a:pt x="802481" y="373856"/>
                    <a:pt x="1243012" y="457200"/>
                  </a:cubicBezTo>
                  <a:cubicBezTo>
                    <a:pt x="1683543" y="540544"/>
                    <a:pt x="2163365" y="520303"/>
                    <a:pt x="2643187" y="50006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6CB7DF6F-81FC-7543-A069-D0484C9DC472}"/>
                </a:ext>
              </a:extLst>
            </p:cNvPr>
            <p:cNvSpPr/>
            <p:nvPr/>
          </p:nvSpPr>
          <p:spPr>
            <a:xfrm>
              <a:off x="763170" y="2828927"/>
              <a:ext cx="2657475" cy="294326"/>
            </a:xfrm>
            <a:custGeom>
              <a:avLst/>
              <a:gdLst>
                <a:gd name="connsiteX0" fmla="*/ 0 w 2657475"/>
                <a:gd name="connsiteY0" fmla="*/ 0 h 774802"/>
                <a:gd name="connsiteX1" fmla="*/ 1300162 w 2657475"/>
                <a:gd name="connsiteY1" fmla="*/ 657225 h 774802"/>
                <a:gd name="connsiteX2" fmla="*/ 2657475 w 2657475"/>
                <a:gd name="connsiteY2" fmla="*/ 771525 h 77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7475" h="774802">
                  <a:moveTo>
                    <a:pt x="0" y="0"/>
                  </a:moveTo>
                  <a:cubicBezTo>
                    <a:pt x="428625" y="264319"/>
                    <a:pt x="857250" y="528638"/>
                    <a:pt x="1300162" y="657225"/>
                  </a:cubicBezTo>
                  <a:cubicBezTo>
                    <a:pt x="1743074" y="785812"/>
                    <a:pt x="2200274" y="778668"/>
                    <a:pt x="2657475" y="77152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69C0926E-95D7-3947-B4DF-EA59D72A99CA}"/>
                </a:ext>
              </a:extLst>
            </p:cNvPr>
            <p:cNvSpPr/>
            <p:nvPr/>
          </p:nvSpPr>
          <p:spPr>
            <a:xfrm>
              <a:off x="771525" y="2814638"/>
              <a:ext cx="2657475" cy="930978"/>
            </a:xfrm>
            <a:custGeom>
              <a:avLst/>
              <a:gdLst>
                <a:gd name="connsiteX0" fmla="*/ 0 w 2657475"/>
                <a:gd name="connsiteY0" fmla="*/ 0 h 930978"/>
                <a:gd name="connsiteX1" fmla="*/ 1343025 w 2657475"/>
                <a:gd name="connsiteY1" fmla="*/ 785812 h 930978"/>
                <a:gd name="connsiteX2" fmla="*/ 2657475 w 2657475"/>
                <a:gd name="connsiteY2" fmla="*/ 928687 h 93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7475" h="930978">
                  <a:moveTo>
                    <a:pt x="0" y="0"/>
                  </a:moveTo>
                  <a:cubicBezTo>
                    <a:pt x="450056" y="315515"/>
                    <a:pt x="900113" y="631031"/>
                    <a:pt x="1343025" y="785812"/>
                  </a:cubicBezTo>
                  <a:cubicBezTo>
                    <a:pt x="1785938" y="940593"/>
                    <a:pt x="2221706" y="934640"/>
                    <a:pt x="2657475" y="92868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4" name="Freeform 343">
            <a:extLst>
              <a:ext uri="{FF2B5EF4-FFF2-40B4-BE49-F238E27FC236}">
                <a16:creationId xmlns:a16="http://schemas.microsoft.com/office/drawing/2014/main" id="{2870C449-BD6C-264F-BE53-C4579B048689}"/>
              </a:ext>
            </a:extLst>
          </p:cNvPr>
          <p:cNvSpPr/>
          <p:nvPr/>
        </p:nvSpPr>
        <p:spPr>
          <a:xfrm>
            <a:off x="31162534" y="7494093"/>
            <a:ext cx="155666" cy="182880"/>
          </a:xfrm>
          <a:custGeom>
            <a:avLst/>
            <a:gdLst>
              <a:gd name="connsiteX0" fmla="*/ 0 w 642937"/>
              <a:gd name="connsiteY0" fmla="*/ 1985963 h 1985963"/>
              <a:gd name="connsiteX1" fmla="*/ 128587 w 642937"/>
              <a:gd name="connsiteY1" fmla="*/ 557213 h 1985963"/>
              <a:gd name="connsiteX2" fmla="*/ 642937 w 642937"/>
              <a:gd name="connsiteY2" fmla="*/ 0 h 198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37" h="1985963">
                <a:moveTo>
                  <a:pt x="0" y="1985963"/>
                </a:moveTo>
                <a:cubicBezTo>
                  <a:pt x="10715" y="1437085"/>
                  <a:pt x="21431" y="888207"/>
                  <a:pt x="128587" y="557213"/>
                </a:cubicBezTo>
                <a:cubicBezTo>
                  <a:pt x="235743" y="226219"/>
                  <a:pt x="439340" y="113109"/>
                  <a:pt x="642937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DCA5A95E-B889-DA44-8451-9E5ED6943E6C}"/>
              </a:ext>
            </a:extLst>
          </p:cNvPr>
          <p:cNvSpPr txBox="1"/>
          <p:nvPr/>
        </p:nvSpPr>
        <p:spPr>
          <a:xfrm>
            <a:off x="30022800" y="7696200"/>
            <a:ext cx="2492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Direct 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Transfer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DDAB4D93-5724-0044-BBB9-CC7280AEF531}"/>
              </a:ext>
            </a:extLst>
          </p:cNvPr>
          <p:cNvSpPr txBox="1"/>
          <p:nvPr/>
        </p:nvSpPr>
        <p:spPr>
          <a:xfrm>
            <a:off x="30742212" y="18570714"/>
            <a:ext cx="12234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venir Light" panose="020B0402020203020204" pitchFamily="34" charset="77"/>
              </a:rPr>
              <a:t>Takeaways</a:t>
            </a:r>
            <a:endParaRPr lang="en-US" sz="4000" dirty="0">
              <a:latin typeface="Avenir Light" panose="020B0402020203020204" pitchFamily="34" charset="77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D2D57E5B-B138-784C-B81C-C7FEA28B7750}"/>
              </a:ext>
            </a:extLst>
          </p:cNvPr>
          <p:cNvSpPr txBox="1"/>
          <p:nvPr/>
        </p:nvSpPr>
        <p:spPr>
          <a:xfrm>
            <a:off x="41733538" y="6776590"/>
            <a:ext cx="2981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Faster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Avenir Book" panose="02000503020000020003" pitchFamily="2" charset="0"/>
              </a:rPr>
              <a:t>Finetuning</a:t>
            </a:r>
          </a:p>
        </p:txBody>
      </p:sp>
      <p:sp>
        <p:nvSpPr>
          <p:cNvPr id="349" name="Freeform 348">
            <a:extLst>
              <a:ext uri="{FF2B5EF4-FFF2-40B4-BE49-F238E27FC236}">
                <a16:creationId xmlns:a16="http://schemas.microsoft.com/office/drawing/2014/main" id="{34413A71-8BF4-1A42-9A51-87D96295416C}"/>
              </a:ext>
            </a:extLst>
          </p:cNvPr>
          <p:cNvSpPr/>
          <p:nvPr/>
        </p:nvSpPr>
        <p:spPr>
          <a:xfrm flipH="1" flipV="1">
            <a:off x="41628132" y="6078496"/>
            <a:ext cx="724532" cy="608285"/>
          </a:xfrm>
          <a:custGeom>
            <a:avLst/>
            <a:gdLst>
              <a:gd name="connsiteX0" fmla="*/ 0 w 2657475"/>
              <a:gd name="connsiteY0" fmla="*/ 0 h 930978"/>
              <a:gd name="connsiteX1" fmla="*/ 1343025 w 2657475"/>
              <a:gd name="connsiteY1" fmla="*/ 785812 h 930978"/>
              <a:gd name="connsiteX2" fmla="*/ 2657475 w 2657475"/>
              <a:gd name="connsiteY2" fmla="*/ 928687 h 93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7475" h="930978">
                <a:moveTo>
                  <a:pt x="0" y="0"/>
                </a:moveTo>
                <a:cubicBezTo>
                  <a:pt x="450056" y="315515"/>
                  <a:pt x="900113" y="631031"/>
                  <a:pt x="1343025" y="785812"/>
                </a:cubicBezTo>
                <a:cubicBezTo>
                  <a:pt x="1785938" y="940593"/>
                  <a:pt x="2221706" y="934640"/>
                  <a:pt x="2657475" y="928687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8BD3AB32-5D91-4F49-A4C2-442EBF8552D4}"/>
              </a:ext>
            </a:extLst>
          </p:cNvPr>
          <p:cNvSpPr/>
          <p:nvPr/>
        </p:nvSpPr>
        <p:spPr>
          <a:xfrm>
            <a:off x="17830800" y="13008766"/>
            <a:ext cx="8305415" cy="935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latin typeface="Avenir Light" panose="020B0402020203020204" pitchFamily="34" charset="77"/>
              </a:rPr>
              <a:t>Environments and Discovered Tasks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2A16A19-1512-494C-BCC9-D50EF746E126}"/>
              </a:ext>
            </a:extLst>
          </p:cNvPr>
          <p:cNvSpPr txBox="1"/>
          <p:nvPr/>
        </p:nvSpPr>
        <p:spPr>
          <a:xfrm>
            <a:off x="38832660" y="15481014"/>
            <a:ext cx="4315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Light" panose="020B0402020203020204" pitchFamily="34" charset="77"/>
              </a:rPr>
              <a:t>Allows for accelerated supervised learning of test task distributions</a:t>
            </a:r>
          </a:p>
          <a:p>
            <a:r>
              <a:rPr lang="en-US" sz="2400" b="1" dirty="0">
                <a:latin typeface="Avenir Light" panose="020B0402020203020204" pitchFamily="34" charset="77"/>
              </a:rPr>
              <a:t>even when considering pretrained encoder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A174D3D7-0A2C-7146-96F5-7C423475517C}"/>
              </a:ext>
            </a:extLst>
          </p:cNvPr>
          <p:cNvSpPr/>
          <p:nvPr/>
        </p:nvSpPr>
        <p:spPr>
          <a:xfrm>
            <a:off x="20955000" y="3048000"/>
            <a:ext cx="20029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venir Light" panose="020B0402020203020204" pitchFamily="34" charset="77"/>
              </a:rPr>
              <a:t>Method</a:t>
            </a:r>
          </a:p>
        </p:txBody>
      </p: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601B475C-245A-9D46-A0A6-16F692750975}"/>
              </a:ext>
            </a:extLst>
          </p:cNvPr>
          <p:cNvGrpSpPr/>
          <p:nvPr/>
        </p:nvGrpSpPr>
        <p:grpSpPr>
          <a:xfrm>
            <a:off x="36170452" y="10591800"/>
            <a:ext cx="7034948" cy="3965020"/>
            <a:chOff x="37185600" y="9780500"/>
            <a:chExt cx="5840616" cy="3603656"/>
          </a:xfrm>
        </p:grpSpPr>
        <p:pic>
          <p:nvPicPr>
            <p:cNvPr id="4104" name="Picture 4103">
              <a:extLst>
                <a:ext uri="{FF2B5EF4-FFF2-40B4-BE49-F238E27FC236}">
                  <a16:creationId xmlns:a16="http://schemas.microsoft.com/office/drawing/2014/main" id="{31A59F02-29E9-A342-8E26-2B9529FFF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40230047" y="9785779"/>
              <a:ext cx="2796169" cy="3108960"/>
            </a:xfrm>
            <a:prstGeom prst="rect">
              <a:avLst/>
            </a:prstGeom>
          </p:spPr>
        </p:pic>
        <p:pic>
          <p:nvPicPr>
            <p:cNvPr id="4106" name="Picture 4105">
              <a:extLst>
                <a:ext uri="{FF2B5EF4-FFF2-40B4-BE49-F238E27FC236}">
                  <a16:creationId xmlns:a16="http://schemas.microsoft.com/office/drawing/2014/main" id="{C623CF00-09EF-A449-88C4-23F290F7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37185600" y="9780500"/>
              <a:ext cx="2796169" cy="3114239"/>
            </a:xfrm>
            <a:prstGeom prst="rect">
              <a:avLst/>
            </a:prstGeom>
          </p:spPr>
        </p:pic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293AA72B-A4B6-F447-BA2B-0326F287381B}"/>
                </a:ext>
              </a:extLst>
            </p:cNvPr>
            <p:cNvSpPr txBox="1"/>
            <p:nvPr/>
          </p:nvSpPr>
          <p:spPr>
            <a:xfrm>
              <a:off x="38023800" y="12922491"/>
              <a:ext cx="1170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venir Light" panose="020B0402020203020204" pitchFamily="34" charset="77"/>
                </a:rPr>
                <a:t>Ours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317B73F3-90B0-A640-A3CE-E9D18E629938}"/>
                </a:ext>
              </a:extLst>
            </p:cNvPr>
            <p:cNvSpPr txBox="1"/>
            <p:nvPr/>
          </p:nvSpPr>
          <p:spPr>
            <a:xfrm>
              <a:off x="40843200" y="12922491"/>
              <a:ext cx="1557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venir Light" panose="020B0402020203020204" pitchFamily="34" charset="77"/>
                </a:rPr>
                <a:t>DIAYN</a:t>
              </a:r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F904F85-236B-DB40-A681-BCC224956EC5}"/>
              </a:ext>
            </a:extLst>
          </p:cNvPr>
          <p:cNvSpPr/>
          <p:nvPr/>
        </p:nvSpPr>
        <p:spPr>
          <a:xfrm>
            <a:off x="30861000" y="9900266"/>
            <a:ext cx="12197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venir Light" panose="020B0402020203020204" pitchFamily="34" charset="77"/>
              </a:rPr>
              <a:t>Online disc.</a:t>
            </a:r>
            <a:r>
              <a:rPr lang="en-US" sz="2400" b="1" dirty="0">
                <a:latin typeface="Avenir Light" panose="020B0402020203020204" pitchFamily="34" charset="77"/>
              </a:rPr>
              <a:t>: </a:t>
            </a:r>
            <a:r>
              <a:rPr lang="en-US" sz="2400" dirty="0">
                <a:latin typeface="Avenir Light" panose="020B0402020203020204" pitchFamily="34" charset="77"/>
              </a:rPr>
              <a:t>Discriminative  </a:t>
            </a:r>
            <a:r>
              <a:rPr lang="en-US" sz="2400" b="1" dirty="0">
                <a:latin typeface="Avenir Light" panose="020B0402020203020204" pitchFamily="34" charset="77"/>
              </a:rPr>
              <a:t> </a:t>
            </a:r>
            <a:endParaRPr lang="en-US" sz="2400" b="1" dirty="0"/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0AA7F98A-253A-1B44-BB01-53C649B4CE28}"/>
              </a:ext>
            </a:extLst>
          </p:cNvPr>
          <p:cNvSpPr txBox="1"/>
          <p:nvPr/>
        </p:nvSpPr>
        <p:spPr>
          <a:xfrm>
            <a:off x="8178378" y="14655225"/>
            <a:ext cx="492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Information Maximization</a:t>
            </a:r>
            <a:endParaRPr lang="en-US" sz="3200" b="1" dirty="0">
              <a:solidFill>
                <a:schemeClr val="accent1"/>
              </a:solidFill>
              <a:latin typeface="Avenir Light" panose="020B0402020203020204" pitchFamily="34" charset="77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01C89F25-6272-A948-A01D-0F44AFC4436C}"/>
              </a:ext>
            </a:extLst>
          </p:cNvPr>
          <p:cNvSpPr txBox="1"/>
          <p:nvPr/>
        </p:nvSpPr>
        <p:spPr>
          <a:xfrm>
            <a:off x="8153400" y="19690641"/>
            <a:ext cx="522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Light" panose="020B0402020203020204" pitchFamily="34" charset="77"/>
              </a:rPr>
              <a:t>Optimize via Variational EM</a:t>
            </a:r>
            <a:endParaRPr lang="en-US" sz="3200" b="1" dirty="0">
              <a:solidFill>
                <a:schemeClr val="accent1"/>
              </a:solidFill>
              <a:latin typeface="Avenir Light" panose="020B0402020203020204" pitchFamily="34" charset="77"/>
            </a:endParaRPr>
          </a:p>
        </p:txBody>
      </p:sp>
      <p:pic>
        <p:nvPicPr>
          <p:cNvPr id="441" name="Picture 440">
            <a:extLst>
              <a:ext uri="{FF2B5EF4-FFF2-40B4-BE49-F238E27FC236}">
                <a16:creationId xmlns:a16="http://schemas.microsoft.com/office/drawing/2014/main" id="{BEDD4592-2C86-5548-936F-B07A843199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857605" y="9982200"/>
            <a:ext cx="346795" cy="292608"/>
          </a:xfrm>
          <a:prstGeom prst="rect">
            <a:avLst/>
          </a:prstGeom>
        </p:spPr>
      </p:pic>
      <p:sp>
        <p:nvSpPr>
          <p:cNvPr id="444" name="Rectangle 443">
            <a:extLst>
              <a:ext uri="{FF2B5EF4-FFF2-40B4-BE49-F238E27FC236}">
                <a16:creationId xmlns:a16="http://schemas.microsoft.com/office/drawing/2014/main" id="{A11DD8F3-26F7-1249-8CDC-67612C4939AB}"/>
              </a:ext>
            </a:extLst>
          </p:cNvPr>
          <p:cNvSpPr/>
          <p:nvPr/>
        </p:nvSpPr>
        <p:spPr>
          <a:xfrm>
            <a:off x="30870771" y="10287000"/>
            <a:ext cx="12197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venir Light" panose="020B0402020203020204" pitchFamily="34" charset="77"/>
              </a:rPr>
              <a:t>Pipelined CARML: 1 E-step, 1 M-step</a:t>
            </a:r>
            <a:endParaRPr lang="en-US" sz="2400" b="1" dirty="0"/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09FA1BB0-3A9A-BF4E-BDEF-DE8B2830A81C}"/>
              </a:ext>
            </a:extLst>
          </p:cNvPr>
          <p:cNvSpPr txBox="1"/>
          <p:nvPr/>
        </p:nvSpPr>
        <p:spPr>
          <a:xfrm>
            <a:off x="36271200" y="10023157"/>
            <a:ext cx="7172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venir Light" panose="020B0402020203020204" pitchFamily="34" charset="77"/>
              </a:rPr>
              <a:t>Avoiding mode collapse in task distribution</a:t>
            </a:r>
          </a:p>
        </p:txBody>
      </p:sp>
    </p:spTree>
    <p:extLst>
      <p:ext uri="{BB962C8B-B14F-4D97-AF65-F5344CB8AC3E}">
        <p14:creationId xmlns:p14="http://schemas.microsoft.com/office/powerpoint/2010/main" val="422739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4CAE6BD-8B1F-6B43-9338-DE93C4A5D242}"/>
              </a:ext>
            </a:extLst>
          </p:cNvPr>
          <p:cNvGrpSpPr/>
          <p:nvPr/>
        </p:nvGrpSpPr>
        <p:grpSpPr>
          <a:xfrm>
            <a:off x="12496800" y="3962400"/>
            <a:ext cx="4192894" cy="2303638"/>
            <a:chOff x="12496800" y="3962400"/>
            <a:chExt cx="4192894" cy="23036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021E80-EF90-154B-9F39-89836CC9A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0" y="4611119"/>
              <a:ext cx="406400" cy="342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23CFDE-0B8A-774A-9B1C-E05333E7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5850" y="4021794"/>
              <a:ext cx="431800" cy="279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F7937C-12E2-8E40-843F-45C345A66651}"/>
                </a:ext>
              </a:extLst>
            </p:cNvPr>
            <p:cNvSpPr txBox="1"/>
            <p:nvPr/>
          </p:nvSpPr>
          <p:spPr>
            <a:xfrm>
              <a:off x="13182600" y="3962400"/>
              <a:ext cx="2673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Book" panose="02000503020000020003" pitchFamily="2" charset="0"/>
                </a:rPr>
                <a:t>Meta-RL Policy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AC2FAF-F04B-1D48-97D8-330FA6200CC7}"/>
                </a:ext>
              </a:extLst>
            </p:cNvPr>
            <p:cNvSpPr txBox="1"/>
            <p:nvPr/>
          </p:nvSpPr>
          <p:spPr>
            <a:xfrm>
              <a:off x="13197992" y="4593549"/>
              <a:ext cx="3108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Book" panose="02000503020000020003" pitchFamily="2" charset="0"/>
                </a:rPr>
                <a:t>Learned task scaffold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7BBF00-9487-724D-9EEB-E1DFB531D850}"/>
                </a:ext>
              </a:extLst>
            </p:cNvPr>
            <p:cNvSpPr txBox="1"/>
            <p:nvPr/>
          </p:nvSpPr>
          <p:spPr>
            <a:xfrm>
              <a:off x="13196803" y="5173224"/>
              <a:ext cx="3492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Book" panose="02000503020000020003" pitchFamily="2" charset="0"/>
                </a:rPr>
                <a:t>Post-update trajectories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C57413-4744-F341-B5B8-55254650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98400" y="5925954"/>
              <a:ext cx="203200" cy="215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E95F43-2550-1A4B-8D86-29B2837DC5C6}"/>
                </a:ext>
              </a:extLst>
            </p:cNvPr>
            <p:cNvSpPr txBox="1"/>
            <p:nvPr/>
          </p:nvSpPr>
          <p:spPr>
            <a:xfrm>
              <a:off x="13196803" y="5804373"/>
              <a:ext cx="2867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Book" panose="02000503020000020003" pitchFamily="2" charset="0"/>
                </a:rPr>
                <a:t>Task latent variable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EB88AC-D313-194F-9ADF-70FEAA36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98400" y="5267133"/>
              <a:ext cx="2667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0412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23995</TotalTime>
  <Words>265</Words>
  <Application>Microsoft Macintosh PowerPoint</Application>
  <PresentationFormat>Custom</PresentationFormat>
  <Paragraphs>61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Book</vt:lpstr>
      <vt:lpstr>Avenir Light</vt:lpstr>
      <vt:lpstr>Calibri</vt:lpstr>
      <vt:lpstr>Wingdings</vt:lpstr>
      <vt:lpstr>Office Theme</vt:lpstr>
      <vt:lpstr>Unsupervised Curricula for Visual Meta-Reinforcement Learning Allan Jabri, Kyle Hsu, Ben Eysenbach, Abhishek Gupta, Sergey Levine, Chelsea Finn</vt:lpstr>
      <vt:lpstr>PowerPoint Presentation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Allan Jabri</cp:lastModifiedBy>
  <cp:revision>125</cp:revision>
  <dcterms:created xsi:type="dcterms:W3CDTF">2014-05-29T01:41:03Z</dcterms:created>
  <dcterms:modified xsi:type="dcterms:W3CDTF">2019-12-09T15:35:27Z</dcterms:modified>
</cp:coreProperties>
</file>